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A04EB-7065-40D2-A364-EB04D8A97841}" type="datetimeFigureOut">
              <a:rPr lang="nl-BE" smtClean="0"/>
              <a:t>3/04/2020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47940-ED08-4190-848E-EDC7160FB1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6454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9DE69-D44A-405B-9B7C-FFC0B40C15E3}" type="datetimeFigureOut">
              <a:rPr lang="nl-BE" smtClean="0"/>
              <a:t>3/04/2020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13E8F-FC7D-4AAD-9F83-616E2491CA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121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6504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4193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4524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950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5311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5800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887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9601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98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671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734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66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26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71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236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096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0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324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altLang="nl-BE" sz="24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13E8F-FC7D-4AAD-9F83-616E2491CAB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570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9C98-514D-4B47-9C15-C70654B93799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821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6998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5499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660291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9934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2327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247F-389C-462A-B54B-481BD6AB3EAF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6615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DB09-2FCE-4BCC-947D-A1F06924947E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07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F6C8-6807-4B7C-8371-2606ED62F3F7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691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BDC4-723B-4FA5-96FB-A4E7471A9C9B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89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15732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CD4D-E0BD-4834-ABCA-1A35CDC21278}" type="datetime1">
              <a:rPr lang="nl-BE" smtClean="0"/>
              <a:t>3/04/2020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788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AFD1-B7F1-4D97-AD12-BF85C8E823DD}" type="datetime1">
              <a:rPr lang="nl-BE" smtClean="0"/>
              <a:t>3/04/2020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319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755A-62B4-4849-BB3D-16C5F9BD061B}" type="datetime1">
              <a:rPr lang="nl-BE" smtClean="0"/>
              <a:t>3/04/2020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664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E8EB-4E44-4152-B8EB-F290251EE0EB}" type="datetime1">
              <a:rPr lang="nl-BE" smtClean="0"/>
              <a:t>3/04/2020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6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09A9-FB20-41EB-9E31-D6B0DB2615B1}" type="datetime1">
              <a:rPr lang="nl-BE" smtClean="0"/>
              <a:t>3/04/2020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75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7C22A-F82F-4772-BA4F-9F903BF00DD0}" type="datetime1">
              <a:rPr lang="nl-BE" smtClean="0"/>
              <a:t>3/04/2020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3620AF-44AE-4A2F-BB37-D5DF32A5A0A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198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605" y="2132856"/>
            <a:ext cx="7128792" cy="1011123"/>
          </a:xfrm>
        </p:spPr>
        <p:txBody>
          <a:bodyPr>
            <a:normAutofit/>
          </a:bodyPr>
          <a:lstStyle/>
          <a:p>
            <a:r>
              <a:rPr lang="nl-BE" dirty="0" smtClean="0"/>
              <a:t>Overgang van 4 naar 5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18534" y="3356992"/>
            <a:ext cx="6201738" cy="576064"/>
          </a:xfrm>
        </p:spPr>
        <p:txBody>
          <a:bodyPr>
            <a:normAutofit/>
          </a:bodyPr>
          <a:lstStyle/>
          <a:p>
            <a:r>
              <a:rPr lang="nl-BE" sz="2000" dirty="0" smtClean="0"/>
              <a:t>Een bewuste studiekeuze binnen de personenzorg</a:t>
            </a:r>
            <a:endParaRPr lang="nl-BE" sz="20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494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STW: specifieke vakken (1)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8" y="1721247"/>
            <a:ext cx="7153835" cy="4660081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nl-BE" sz="2000" b="1" dirty="0" smtClean="0">
                <a:latin typeface="+mj-lt"/>
              </a:rPr>
              <a:t>Doel?</a:t>
            </a:r>
            <a:r>
              <a:rPr lang="nl-BE" sz="2000" dirty="0" smtClean="0">
                <a:latin typeface="+mj-lt"/>
              </a:rPr>
              <a:t> Ontwikkelen competenties</a:t>
            </a:r>
          </a:p>
          <a:p>
            <a:pPr marL="68580" indent="0">
              <a:buNone/>
            </a:pPr>
            <a:endParaRPr lang="nl-BE" sz="16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BE" altLang="nl-BE" sz="2000" dirty="0">
                <a:latin typeface="+mj-lt"/>
              </a:rPr>
              <a:t>integraal leren, over alle vakken en componenten van de studierichting heen</a:t>
            </a:r>
          </a:p>
          <a:p>
            <a:pPr>
              <a:lnSpc>
                <a:spcPct val="90000"/>
              </a:lnSpc>
            </a:pPr>
            <a:endParaRPr lang="nl-BE" altLang="nl-BE" sz="16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BE" altLang="nl-BE" sz="2000" dirty="0" smtClean="0">
                <a:latin typeface="+mj-lt"/>
              </a:rPr>
              <a:t>kritische </a:t>
            </a:r>
            <a:r>
              <a:rPr lang="nl-BE" altLang="nl-BE" sz="2000" dirty="0">
                <a:latin typeface="+mj-lt"/>
              </a:rPr>
              <a:t>houding aanmeten</a:t>
            </a:r>
          </a:p>
          <a:p>
            <a:pPr>
              <a:lnSpc>
                <a:spcPct val="90000"/>
              </a:lnSpc>
            </a:pPr>
            <a:endParaRPr lang="nl-BE" altLang="nl-BE" sz="16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BE" altLang="nl-BE" sz="2000" dirty="0" smtClean="0">
                <a:latin typeface="+mj-lt"/>
              </a:rPr>
              <a:t>creatieve </a:t>
            </a:r>
            <a:r>
              <a:rPr lang="nl-BE" altLang="nl-BE" sz="2000" dirty="0">
                <a:latin typeface="+mj-lt"/>
              </a:rPr>
              <a:t>attitude</a:t>
            </a:r>
          </a:p>
          <a:p>
            <a:pPr>
              <a:lnSpc>
                <a:spcPct val="90000"/>
              </a:lnSpc>
            </a:pPr>
            <a:endParaRPr lang="nl-BE" altLang="nl-BE" sz="16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BE" altLang="nl-BE" sz="2000" dirty="0" smtClean="0">
                <a:latin typeface="+mj-lt"/>
              </a:rPr>
              <a:t>probleemoplossend </a:t>
            </a:r>
            <a:r>
              <a:rPr lang="nl-BE" altLang="nl-BE" sz="2000" dirty="0">
                <a:latin typeface="+mj-lt"/>
              </a:rPr>
              <a:t>denken</a:t>
            </a:r>
          </a:p>
          <a:p>
            <a:pPr marL="68580" indent="0">
              <a:buNone/>
            </a:pPr>
            <a:endParaRPr lang="nl-BE" sz="1600" b="1" dirty="0" smtClean="0">
              <a:latin typeface="+mj-lt"/>
              <a:sym typeface="Wingdings" panose="05000000000000000000" pitchFamily="2" charset="2"/>
            </a:endParaRPr>
          </a:p>
          <a:p>
            <a:pPr marL="68580" indent="0">
              <a:buNone/>
            </a:pPr>
            <a:r>
              <a:rPr lang="nl-BE" sz="2000" b="1" dirty="0" smtClean="0">
                <a:latin typeface="+mj-lt"/>
                <a:sym typeface="Wingdings" panose="05000000000000000000" pitchFamily="2" charset="2"/>
              </a:rPr>
              <a:t> Aan de hand van IO</a:t>
            </a:r>
            <a:endParaRPr lang="nl-BE" sz="2000" b="1" dirty="0">
              <a:latin typeface="+mj-lt"/>
            </a:endParaRPr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3434" y="5376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>
            <a:normAutofit/>
          </a:bodyPr>
          <a:lstStyle/>
          <a:p>
            <a:r>
              <a:rPr lang="nl-BE" sz="4000" dirty="0"/>
              <a:t>STW: specifieke </a:t>
            </a:r>
            <a:r>
              <a:rPr lang="nl-BE" sz="4000" dirty="0" smtClean="0"/>
              <a:t>vakken (2)</a:t>
            </a:r>
            <a:endParaRPr lang="nl-BE" sz="40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6009" y="5680817"/>
            <a:ext cx="609600" cy="609600"/>
          </a:xfrm>
          <a:prstGeom prst="rect">
            <a:avLst/>
          </a:prstGeo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924543"/>
              </p:ext>
            </p:extLst>
          </p:nvPr>
        </p:nvGraphicFramePr>
        <p:xfrm>
          <a:off x="609599" y="1844824"/>
          <a:ext cx="6347713" cy="41044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28859">
                  <a:extLst>
                    <a:ext uri="{9D8B030D-6E8A-4147-A177-3AD203B41FA5}">
                      <a16:colId xmlns:a16="http://schemas.microsoft.com/office/drawing/2014/main" val="313193984"/>
                    </a:ext>
                  </a:extLst>
                </a:gridCol>
                <a:gridCol w="1018854">
                  <a:extLst>
                    <a:ext uri="{9D8B030D-6E8A-4147-A177-3AD203B41FA5}">
                      <a16:colId xmlns:a16="http://schemas.microsoft.com/office/drawing/2014/main" val="1206339275"/>
                    </a:ext>
                  </a:extLst>
                </a:gridCol>
              </a:tblGrid>
              <a:tr h="515272">
                <a:tc>
                  <a:txBody>
                    <a:bodyPr/>
                    <a:lstStyle/>
                    <a:p>
                      <a:r>
                        <a:rPr lang="nl-BE" dirty="0" smtClean="0"/>
                        <a:t>Vakken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5 / 6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48968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r>
                        <a:rPr lang="nl-BE" altLang="nl-BE" dirty="0" smtClean="0">
                          <a:latin typeface="+mj-lt"/>
                        </a:rPr>
                        <a:t>sociale wetenschappen</a:t>
                      </a:r>
                      <a:endParaRPr lang="nl-B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0604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natuurwetenschappen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5u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99229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lang="nl-BE" altLang="nl-BE" dirty="0" smtClean="0">
                          <a:latin typeface="+mj-lt"/>
                        </a:rPr>
                        <a:t>integrale opdrachten (IO):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7u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80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Wingdings" panose="05000000000000000000" pitchFamily="2" charset="2"/>
                        <a:buChar char="à"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voeding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0813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  <a:sym typeface="Wingdings" panose="05000000000000000000" pitchFamily="2" charset="2"/>
                        </a:rPr>
                        <a:t> e</a:t>
                      </a: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xpressie informatica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01357"/>
                  </a:ext>
                </a:extLst>
              </a:tr>
              <a:tr h="497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  <a:sym typeface="Wingdings" panose="05000000000000000000" pitchFamily="2" charset="2"/>
                        </a:rPr>
                        <a:t> e</a:t>
                      </a: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xpressie Nederlands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95588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  <a:sym typeface="Wingdings" panose="05000000000000000000" pitchFamily="2" charset="2"/>
                        </a:rPr>
                        <a:t> e</a:t>
                      </a: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xpressie PO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3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0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Toekomstmogelijkheden na 3</a:t>
            </a:r>
            <a:r>
              <a:rPr lang="nl-BE" sz="4000" baseline="30000" dirty="0" smtClean="0"/>
              <a:t>de</a:t>
            </a:r>
            <a:r>
              <a:rPr lang="nl-BE" sz="4000" dirty="0" smtClean="0"/>
              <a:t> graad?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8" y="2160590"/>
            <a:ext cx="6554689" cy="2564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BE" sz="2000" dirty="0"/>
              <a:t>Professioneel gerichte bacheloropleidingen (PBA):</a:t>
            </a:r>
          </a:p>
          <a:p>
            <a:pPr lvl="1"/>
            <a:endParaRPr lang="nl-BE" altLang="nl-BE" dirty="0" smtClean="0"/>
          </a:p>
          <a:p>
            <a:pPr lvl="1"/>
            <a:r>
              <a:rPr lang="nl-BE" altLang="nl-BE" sz="2000" dirty="0" smtClean="0"/>
              <a:t>In </a:t>
            </a:r>
            <a:r>
              <a:rPr lang="nl-BE" altLang="nl-BE" sz="2000" dirty="0"/>
              <a:t>principe alle mogelijke </a:t>
            </a:r>
            <a:r>
              <a:rPr lang="nl-BE" altLang="nl-BE" sz="2000" dirty="0" smtClean="0"/>
              <a:t>opleidingen</a:t>
            </a:r>
          </a:p>
          <a:p>
            <a:pPr lvl="1"/>
            <a:endParaRPr lang="nl-BE" altLang="nl-BE" dirty="0" smtClean="0"/>
          </a:p>
          <a:p>
            <a:pPr lvl="1"/>
            <a:r>
              <a:rPr lang="nl-BE" altLang="nl-BE" sz="2000" dirty="0" smtClean="0"/>
              <a:t>!!! Focus op sociale beroepen !!!</a:t>
            </a:r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0809" y="551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200651"/>
              </p:ext>
            </p:extLst>
          </p:nvPr>
        </p:nvGraphicFramePr>
        <p:xfrm>
          <a:off x="323529" y="188640"/>
          <a:ext cx="7272807" cy="63813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2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272"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JGZ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GWW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STW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056"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Opvoedkundige sector</a:t>
                      </a:r>
                    </a:p>
                    <a:p>
                      <a:endParaRPr lang="nl-BE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400" u="sng" dirty="0" smtClean="0"/>
                        <a:t>Onderwijs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Kleuter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4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400" u="sng" dirty="0" smtClean="0"/>
                        <a:t>Sociale sector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Orthopedagogie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Sociaal werk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Toegepaste psychologie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4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400" u="sng" dirty="0" smtClean="0"/>
                        <a:t>Meteen aan de slag!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Opvoeder, begeleider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sz="14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Gezondheidssector</a:t>
                      </a:r>
                    </a:p>
                    <a:p>
                      <a:endParaRPr lang="nl-BE" dirty="0" smtClean="0"/>
                    </a:p>
                    <a:p>
                      <a:endParaRPr lang="nl-B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Biomedische </a:t>
                      </a:r>
                      <a:r>
                        <a:rPr lang="nl-BE" sz="1400" dirty="0" err="1" smtClean="0"/>
                        <a:t>laboratoriumtechn</a:t>
                      </a:r>
                      <a:r>
                        <a:rPr lang="nl-BE" sz="1400" dirty="0" smtClean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Ergotherapie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Logopedie en audiologie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Medische beeldvorming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Podologie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Verpleegkunde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Voedings- en dieetkunde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Vroedkunde</a:t>
                      </a:r>
                      <a:endParaRPr lang="nl-BE" sz="14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Breedste waaier</a:t>
                      </a:r>
                    </a:p>
                    <a:p>
                      <a:endParaRPr lang="nl-BE" dirty="0" smtClean="0"/>
                    </a:p>
                    <a:p>
                      <a:endParaRPr lang="nl-BE" dirty="0" smtClean="0"/>
                    </a:p>
                    <a:p>
                      <a:r>
                        <a:rPr lang="nl-BE" sz="1400" u="sng" dirty="0" smtClean="0"/>
                        <a:t>Sociale</a:t>
                      </a:r>
                      <a:r>
                        <a:rPr lang="nl-BE" sz="1400" u="sng" baseline="0" dirty="0" smtClean="0"/>
                        <a:t> sector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Sociaal werk ( maatschappelijk werk, personeelswerk, …)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Toegepaste psychologie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400" dirty="0" smtClean="0"/>
                    </a:p>
                    <a:p>
                      <a:r>
                        <a:rPr lang="nl-BE" sz="1400" u="sng" dirty="0" smtClean="0"/>
                        <a:t>Onderwijs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Kleuter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Lager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Lerarenopleiding secundair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sz="1400" dirty="0" smtClean="0"/>
                    </a:p>
                    <a:p>
                      <a:r>
                        <a:rPr lang="nl-BE" sz="1400" u="sng" dirty="0" err="1" smtClean="0"/>
                        <a:t>Handelswetensch</a:t>
                      </a:r>
                      <a:r>
                        <a:rPr lang="nl-BE" sz="1400" u="sng" dirty="0" smtClean="0"/>
                        <a:t>.</a:t>
                      </a:r>
                      <a:r>
                        <a:rPr lang="nl-BE" sz="1400" u="sng" baseline="0" dirty="0" smtClean="0"/>
                        <a:t> </a:t>
                      </a:r>
                      <a:r>
                        <a:rPr lang="nl-BE" sz="1400" u="sng" dirty="0" smtClean="0"/>
                        <a:t>en bedrijfskunde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err="1" smtClean="0"/>
                        <a:t>Bedrijfs-communicatie</a:t>
                      </a:r>
                      <a:r>
                        <a:rPr lang="nl-BE" sz="1400" dirty="0" smtClean="0"/>
                        <a:t>-</a:t>
                      </a:r>
                      <a:r>
                        <a:rPr lang="nl-BE" sz="1400" baseline="0" dirty="0" smtClean="0"/>
                        <a:t> of h</a:t>
                      </a:r>
                      <a:r>
                        <a:rPr lang="nl-BE" sz="1400" dirty="0" smtClean="0"/>
                        <a:t>otelmanagement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sz="1400" dirty="0" smtClean="0"/>
                    </a:p>
                    <a:p>
                      <a:r>
                        <a:rPr lang="nl-BE" sz="1400" u="sng" dirty="0" smtClean="0"/>
                        <a:t>Gezondheidszorg</a:t>
                      </a:r>
                      <a:r>
                        <a:rPr lang="nl-BE" sz="1400" dirty="0" smtClean="0"/>
                        <a:t>:</a:t>
                      </a:r>
                    </a:p>
                    <a:p>
                      <a:endParaRPr lang="nl-BE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400" dirty="0" smtClean="0"/>
                        <a:t>Voedings- en dieetleer</a:t>
                      </a:r>
                      <a:endParaRPr lang="nl-BE" sz="1400" i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9748" y="5655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9558" y="2618583"/>
            <a:ext cx="8354890" cy="1962545"/>
          </a:xfrm>
        </p:spPr>
        <p:txBody>
          <a:bodyPr>
            <a:noAutofit/>
          </a:bodyPr>
          <a:lstStyle/>
          <a:p>
            <a:r>
              <a:rPr lang="nl-BE" sz="4800" dirty="0" smtClean="0"/>
              <a:t>Toch meer een “doener”??</a:t>
            </a:r>
            <a:endParaRPr lang="nl-BE" sz="4800" dirty="0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6112" y="548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59160"/>
          </a:xfrm>
        </p:spPr>
        <p:txBody>
          <a:bodyPr>
            <a:normAutofit fontScale="90000"/>
          </a:bodyPr>
          <a:lstStyle/>
          <a:p>
            <a:r>
              <a:rPr lang="nl-BE" sz="4000" dirty="0" smtClean="0"/>
              <a:t>Profiel leerling verzorging</a:t>
            </a:r>
            <a:endParaRPr lang="nl-BE" sz="40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9598" y="1412776"/>
            <a:ext cx="7274770" cy="5112568"/>
          </a:xfrm>
        </p:spPr>
        <p:txBody>
          <a:bodyPr>
            <a:normAutofit/>
          </a:bodyPr>
          <a:lstStyle/>
          <a:p>
            <a:pPr>
              <a:defRPr/>
            </a:pPr>
            <a:endParaRPr lang="nl-BE" sz="1600" dirty="0" smtClean="0"/>
          </a:p>
          <a:p>
            <a:pPr>
              <a:defRPr/>
            </a:pPr>
            <a:r>
              <a:rPr lang="nl-BE" sz="2000" dirty="0" smtClean="0"/>
              <a:t>Graag </a:t>
            </a:r>
            <a:r>
              <a:rPr lang="nl-BE" sz="2000" dirty="0"/>
              <a:t>zorgen voor anderen</a:t>
            </a:r>
          </a:p>
          <a:p>
            <a:pPr>
              <a:defRPr/>
            </a:pPr>
            <a:endParaRPr lang="nl-BE" sz="1600" dirty="0" smtClean="0"/>
          </a:p>
          <a:p>
            <a:pPr>
              <a:defRPr/>
            </a:pPr>
            <a:r>
              <a:rPr lang="nl-BE" sz="2000" dirty="0" smtClean="0"/>
              <a:t>Sociaal </a:t>
            </a:r>
            <a:r>
              <a:rPr lang="nl-BE" sz="2000" dirty="0"/>
              <a:t>ingesteld</a:t>
            </a:r>
          </a:p>
          <a:p>
            <a:pPr>
              <a:defRPr/>
            </a:pPr>
            <a:endParaRPr lang="nl-BE" sz="1600" dirty="0" smtClean="0"/>
          </a:p>
          <a:p>
            <a:pPr>
              <a:defRPr/>
            </a:pPr>
            <a:r>
              <a:rPr lang="nl-BE" sz="2000" dirty="0" smtClean="0"/>
              <a:t>Zoveel </a:t>
            </a:r>
            <a:r>
              <a:rPr lang="nl-BE" sz="2000" dirty="0"/>
              <a:t>mogelijk in de zorgsector willen meedraaien d.m.v. stages</a:t>
            </a:r>
          </a:p>
          <a:p>
            <a:pPr>
              <a:defRPr/>
            </a:pPr>
            <a:endParaRPr lang="nl-BE" sz="1600" dirty="0" smtClean="0"/>
          </a:p>
          <a:p>
            <a:pPr>
              <a:defRPr/>
            </a:pPr>
            <a:r>
              <a:rPr lang="nl-BE" sz="2000" dirty="0" smtClean="0"/>
              <a:t>Empathisch </a:t>
            </a:r>
            <a:r>
              <a:rPr lang="nl-BE" sz="2000" dirty="0"/>
              <a:t>vermogen om met jonge en/of oudere zorgvragers aan de slag te gaan</a:t>
            </a:r>
          </a:p>
          <a:p>
            <a:pPr>
              <a:defRPr/>
            </a:pPr>
            <a:endParaRPr lang="nl-BE" sz="1600" dirty="0" smtClean="0"/>
          </a:p>
          <a:p>
            <a:pPr>
              <a:defRPr/>
            </a:pPr>
            <a:r>
              <a:rPr lang="nl-BE" sz="2000" dirty="0" smtClean="0"/>
              <a:t>Flexibel zijn en samenwerken</a:t>
            </a:r>
            <a:endParaRPr lang="nl-BE" sz="2000" dirty="0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434" y="5680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>
            <a:normAutofit/>
          </a:bodyPr>
          <a:lstStyle/>
          <a:p>
            <a:r>
              <a:rPr lang="nl-BE" sz="4000" dirty="0" smtClean="0"/>
              <a:t>Algemene vakken</a:t>
            </a:r>
            <a:endParaRPr lang="nl-BE" sz="4000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118926"/>
              </p:ext>
            </p:extLst>
          </p:nvPr>
        </p:nvGraphicFramePr>
        <p:xfrm>
          <a:off x="609599" y="1772816"/>
          <a:ext cx="6122641" cy="31683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7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622"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Vak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Aantal uren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Frans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godsdienst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lichamelijke opvoeding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muzikale</a:t>
                      </a:r>
                      <a:r>
                        <a:rPr lang="nl-BE" baseline="0" dirty="0" smtClean="0"/>
                        <a:t> opvoeding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plastische</a:t>
                      </a:r>
                      <a:r>
                        <a:rPr lang="nl-BE" baseline="0" dirty="0" smtClean="0"/>
                        <a:t> opvoeding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r>
                        <a:rPr lang="nl-BE" dirty="0" smtClean="0"/>
                        <a:t>project algemene vakken (PAV)</a:t>
                      </a:r>
                      <a:endParaRPr lang="nl-BE" dirty="0"/>
                    </a:p>
                  </a:txBody>
                  <a:tcPr marL="85657" marR="8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4</a:t>
                      </a:r>
                      <a:endParaRPr lang="nl-BE" dirty="0"/>
                    </a:p>
                  </a:txBody>
                  <a:tcPr marL="85657" marR="8565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5226" y="5375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Beroepsgerichte vakken</a:t>
            </a:r>
            <a:endParaRPr lang="nl-BE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0809" y="5527829"/>
            <a:ext cx="609600" cy="609600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609593" y="2088449"/>
            <a:ext cx="3248814" cy="1203474"/>
            <a:chOff x="-1" y="1"/>
            <a:chExt cx="4298156" cy="1940718"/>
          </a:xfrm>
        </p:grpSpPr>
        <p:sp>
          <p:nvSpPr>
            <p:cNvPr id="19" name="Rechthoek met één afgeronde hoek 18"/>
            <p:cNvSpPr/>
            <p:nvPr/>
          </p:nvSpPr>
          <p:spPr>
            <a:xfrm rot="16200000">
              <a:off x="1178718" y="-1178718"/>
              <a:ext cx="1940718" cy="4298156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kstvak 19"/>
            <p:cNvSpPr txBox="1"/>
            <p:nvPr/>
          </p:nvSpPr>
          <p:spPr>
            <a:xfrm>
              <a:off x="123542" y="28360"/>
              <a:ext cx="4174612" cy="14271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500" dirty="0"/>
                <a:t>z</a:t>
              </a:r>
              <a:r>
                <a:rPr lang="nl-NL" sz="2500" kern="1200" dirty="0" smtClean="0"/>
                <a:t>org</a:t>
              </a:r>
              <a:endParaRPr lang="nl-NL" sz="2500" kern="1200" dirty="0"/>
            </a:p>
          </p:txBody>
        </p:sp>
      </p:grpSp>
      <p:grpSp>
        <p:nvGrpSpPr>
          <p:cNvPr id="7" name="Groep 6"/>
          <p:cNvGrpSpPr/>
          <p:nvPr/>
        </p:nvGrpSpPr>
        <p:grpSpPr>
          <a:xfrm>
            <a:off x="3858409" y="2106036"/>
            <a:ext cx="3248809" cy="1185886"/>
            <a:chOff x="4298156" y="0"/>
            <a:chExt cx="4298156" cy="1940718"/>
          </a:xfrm>
        </p:grpSpPr>
        <p:sp>
          <p:nvSpPr>
            <p:cNvPr id="17" name="Rechthoek met één afgeronde hoek 16"/>
            <p:cNvSpPr/>
            <p:nvPr/>
          </p:nvSpPr>
          <p:spPr>
            <a:xfrm>
              <a:off x="4298156" y="0"/>
              <a:ext cx="4298156" cy="1940718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831752"/>
                <a:satOff val="-16830"/>
                <a:lumOff val="523"/>
                <a:alphaOff val="0"/>
              </a:schemeClr>
            </a:fillRef>
            <a:effectRef idx="0">
              <a:schemeClr val="accent5">
                <a:hueOff val="831752"/>
                <a:satOff val="-16830"/>
                <a:lumOff val="5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kstvak 17"/>
            <p:cNvSpPr txBox="1"/>
            <p:nvPr/>
          </p:nvSpPr>
          <p:spPr>
            <a:xfrm>
              <a:off x="4298156" y="0"/>
              <a:ext cx="4298156" cy="1455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500" dirty="0"/>
                <a:t>i</a:t>
              </a:r>
              <a:r>
                <a:rPr lang="nl-NL" sz="2500" kern="1200" dirty="0" smtClean="0"/>
                <a:t>ndirecte zorg</a:t>
              </a:r>
              <a:endParaRPr lang="nl-NL" sz="2500" kern="1200" dirty="0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609595" y="3291923"/>
            <a:ext cx="3248813" cy="1250842"/>
            <a:chOff x="0" y="1940718"/>
            <a:chExt cx="4298156" cy="1940718"/>
          </a:xfrm>
        </p:grpSpPr>
        <p:sp>
          <p:nvSpPr>
            <p:cNvPr id="15" name="Rechthoek met één afgeronde hoek 14"/>
            <p:cNvSpPr/>
            <p:nvPr/>
          </p:nvSpPr>
          <p:spPr>
            <a:xfrm rot="10800000">
              <a:off x="0" y="1940718"/>
              <a:ext cx="4298156" cy="1940718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63504"/>
                <a:satOff val="-33659"/>
                <a:lumOff val="1046"/>
                <a:alphaOff val="0"/>
              </a:schemeClr>
            </a:fillRef>
            <a:effectRef idx="0">
              <a:schemeClr val="accent5">
                <a:hueOff val="1663504"/>
                <a:satOff val="-33659"/>
                <a:lumOff val="10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kstvak 15"/>
            <p:cNvSpPr txBox="1"/>
            <p:nvPr/>
          </p:nvSpPr>
          <p:spPr>
            <a:xfrm rot="21600000">
              <a:off x="0" y="2425898"/>
              <a:ext cx="4298156" cy="1455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500" dirty="0"/>
                <a:t>o</a:t>
              </a:r>
              <a:r>
                <a:rPr lang="nl-NL" sz="2500" kern="1200" dirty="0" smtClean="0"/>
                <a:t>mgangskunde</a:t>
              </a:r>
              <a:endParaRPr lang="nl-NL" sz="2500" kern="1200" dirty="0"/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3858408" y="3291923"/>
            <a:ext cx="3248810" cy="1250842"/>
            <a:chOff x="4298155" y="1940718"/>
            <a:chExt cx="4298156" cy="1940718"/>
          </a:xfrm>
        </p:grpSpPr>
        <p:sp>
          <p:nvSpPr>
            <p:cNvPr id="13" name="Rechthoek met één afgeronde hoek 12"/>
            <p:cNvSpPr/>
            <p:nvPr/>
          </p:nvSpPr>
          <p:spPr>
            <a:xfrm rot="5400000">
              <a:off x="5476874" y="761999"/>
              <a:ext cx="1940718" cy="4298156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495256"/>
                <a:satOff val="-50489"/>
                <a:lumOff val="1569"/>
                <a:alphaOff val="0"/>
              </a:schemeClr>
            </a:fillRef>
            <a:effectRef idx="0">
              <a:schemeClr val="accent5">
                <a:hueOff val="2495256"/>
                <a:satOff val="-50489"/>
                <a:lumOff val="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kstvak 13"/>
            <p:cNvSpPr txBox="1"/>
            <p:nvPr/>
          </p:nvSpPr>
          <p:spPr>
            <a:xfrm>
              <a:off x="4298155" y="2425898"/>
              <a:ext cx="4298156" cy="1455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500" dirty="0"/>
                <a:t>s</a:t>
              </a:r>
              <a:r>
                <a:rPr lang="nl-NL" sz="2500" kern="1200" dirty="0" smtClean="0"/>
                <a:t>eminarie</a:t>
              </a:r>
              <a:endParaRPr lang="nl-NL" sz="2500" kern="1200" dirty="0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2568962" y="2806743"/>
            <a:ext cx="2578893" cy="970359"/>
            <a:chOff x="3008709" y="1455538"/>
            <a:chExt cx="2578893" cy="970359"/>
          </a:xfrm>
        </p:grpSpPr>
        <p:sp>
          <p:nvSpPr>
            <p:cNvPr id="11" name="Afgeronde rechthoek 10"/>
            <p:cNvSpPr/>
            <p:nvPr/>
          </p:nvSpPr>
          <p:spPr>
            <a:xfrm>
              <a:off x="3008709" y="1455538"/>
              <a:ext cx="2578893" cy="97035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fgeronde rechthoek 12"/>
            <p:cNvSpPr txBox="1"/>
            <p:nvPr/>
          </p:nvSpPr>
          <p:spPr>
            <a:xfrm>
              <a:off x="3056078" y="1502907"/>
              <a:ext cx="2484155" cy="875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500" kern="1200" dirty="0" smtClean="0"/>
                <a:t>verzorging</a:t>
              </a:r>
              <a:endParaRPr lang="nl-NL" sz="2500" kern="1200" dirty="0"/>
            </a:p>
          </p:txBody>
        </p:sp>
      </p:grpSp>
      <p:sp>
        <p:nvSpPr>
          <p:cNvPr id="22" name="Tijdelijke aanduiding voor inhoud 21"/>
          <p:cNvSpPr>
            <a:spLocks noGrp="1"/>
          </p:cNvSpPr>
          <p:nvPr>
            <p:ph idx="1"/>
          </p:nvPr>
        </p:nvSpPr>
        <p:spPr>
          <a:xfrm>
            <a:off x="2308956" y="5204445"/>
            <a:ext cx="3055132" cy="932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4800" dirty="0" smtClean="0">
                <a:sym typeface="Wingdings" panose="05000000000000000000" pitchFamily="2" charset="2"/>
              </a:rPr>
              <a:t>+ stages</a:t>
            </a: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20126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Toekomstmogelijkheden verzorging? 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8" y="2160591"/>
            <a:ext cx="6770713" cy="3788690"/>
          </a:xfrm>
        </p:spPr>
        <p:txBody>
          <a:bodyPr>
            <a:normAutofit/>
          </a:bodyPr>
          <a:lstStyle/>
          <a:p>
            <a:r>
              <a:rPr lang="nl-BE" sz="2000" dirty="0" smtClean="0"/>
              <a:t>Na 6VZ: getuigschrift </a:t>
            </a:r>
          </a:p>
          <a:p>
            <a:endParaRPr lang="nl-BE" sz="2000" dirty="0" smtClean="0"/>
          </a:p>
          <a:p>
            <a:r>
              <a:rPr lang="nl-BE" sz="2000" dirty="0" smtClean="0"/>
              <a:t>Na 7</a:t>
            </a:r>
            <a:r>
              <a:rPr lang="nl-BE" sz="2000" baseline="30000" dirty="0" smtClean="0"/>
              <a:t>de</a:t>
            </a:r>
            <a:r>
              <a:rPr lang="nl-BE" sz="2000" dirty="0" smtClean="0"/>
              <a:t> specialisatiejaar: diploma secundair onderwijs</a:t>
            </a:r>
          </a:p>
          <a:p>
            <a:pPr lvl="2"/>
            <a:r>
              <a:rPr lang="nl-BE" sz="2000" dirty="0" smtClean="0"/>
              <a:t>Kinderzorg</a:t>
            </a:r>
          </a:p>
          <a:p>
            <a:pPr lvl="2"/>
            <a:r>
              <a:rPr lang="nl-BE" sz="2000" dirty="0" smtClean="0"/>
              <a:t>Thuis- en bejaardenzorg</a:t>
            </a:r>
          </a:p>
          <a:p>
            <a:pPr marL="685800" lvl="2" indent="0">
              <a:buNone/>
            </a:pPr>
            <a:endParaRPr lang="nl-BE" sz="2000" dirty="0"/>
          </a:p>
          <a:p>
            <a:pPr marL="114300" indent="0"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	Mogelijkheid om meteen aan de slag te gaan OF  	verder te studeren!</a:t>
            </a:r>
            <a:endParaRPr lang="nl-BE" sz="2000" dirty="0" smtClean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5730" y="5527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598" y="2700868"/>
            <a:ext cx="7202762" cy="1880260"/>
          </a:xfrm>
        </p:spPr>
        <p:txBody>
          <a:bodyPr/>
          <a:lstStyle/>
          <a:p>
            <a:r>
              <a:rPr lang="nl-BE" dirty="0" smtClean="0"/>
              <a:t>Succes met je bewuste keuze!</a:t>
            </a:r>
            <a:endParaRPr lang="nl-BE" dirty="0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8071" y="548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842721" cy="1667272"/>
          </a:xfrm>
        </p:spPr>
        <p:txBody>
          <a:bodyPr>
            <a:normAutofit/>
          </a:bodyPr>
          <a:lstStyle/>
          <a:p>
            <a:r>
              <a:rPr lang="nl-BE" sz="4000" dirty="0" smtClean="0"/>
              <a:t>Een bewuste studiekeuze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BE" sz="2000" b="1" dirty="0" smtClean="0"/>
              <a:t>Ken jezelf!</a:t>
            </a:r>
          </a:p>
          <a:p>
            <a:pPr marL="68580" indent="0">
              <a:buNone/>
            </a:pPr>
            <a:endParaRPr lang="nl-BE" sz="2000" dirty="0" smtClean="0">
              <a:sym typeface="Wingdings" panose="05000000000000000000" pitchFamily="2" charset="2"/>
            </a:endParaRPr>
          </a:p>
          <a:p>
            <a:r>
              <a:rPr lang="nl-BE" sz="2000" dirty="0">
                <a:sym typeface="Wingdings" panose="05000000000000000000" pitchFamily="2" charset="2"/>
              </a:rPr>
              <a:t>Waar liggen je interesses? </a:t>
            </a:r>
            <a:endParaRPr lang="nl-BE" sz="2000" dirty="0"/>
          </a:p>
          <a:p>
            <a:pPr marL="68580" indent="0">
              <a:buNone/>
            </a:pPr>
            <a:endParaRPr lang="nl-BE" sz="2000" dirty="0" smtClean="0">
              <a:sym typeface="Wingdings" panose="05000000000000000000" pitchFamily="2" charset="2"/>
            </a:endParaRPr>
          </a:p>
          <a:p>
            <a:r>
              <a:rPr lang="nl-BE" sz="2000" dirty="0" smtClean="0">
                <a:sym typeface="Wingdings" panose="05000000000000000000" pitchFamily="2" charset="2"/>
              </a:rPr>
              <a:t>Wat zijn je talenten?</a:t>
            </a:r>
          </a:p>
          <a:p>
            <a:pPr marL="68580" indent="0">
              <a:buNone/>
            </a:pPr>
            <a:endParaRPr lang="nl-BE" sz="2000" dirty="0" smtClean="0">
              <a:sym typeface="Wingdings" panose="05000000000000000000" pitchFamily="2" charset="2"/>
            </a:endParaRPr>
          </a:p>
          <a:p>
            <a:r>
              <a:rPr lang="nl-BE" sz="2000" dirty="0" smtClean="0">
                <a:sym typeface="Wingdings" panose="05000000000000000000" pitchFamily="2" charset="2"/>
              </a:rPr>
              <a:t>Wat zijn je beperkingen? </a:t>
            </a:r>
          </a:p>
          <a:p>
            <a:pPr marL="68580" indent="0">
              <a:buNone/>
            </a:pPr>
            <a:endParaRPr lang="nl-BE" dirty="0" smtClean="0">
              <a:sym typeface="Wingdings" panose="05000000000000000000" pitchFamily="2" charset="2"/>
            </a:endParaRPr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3434" y="5832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Een bewuste studiekeuze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dirty="0" smtClean="0"/>
              <a:t>Ken de opties!</a:t>
            </a:r>
            <a:endParaRPr lang="nl-BE" sz="2000" b="1" dirty="0"/>
          </a:p>
          <a:p>
            <a:pPr marL="68580" indent="0">
              <a:buNone/>
            </a:pPr>
            <a:r>
              <a:rPr lang="nl-BE" sz="2000" dirty="0" smtClean="0"/>
              <a:t>	TSO en BSO: klemtoon op </a:t>
            </a:r>
            <a:r>
              <a:rPr lang="nl-BE" sz="2000" b="1" dirty="0" smtClean="0"/>
              <a:t>personenzorg.</a:t>
            </a:r>
          </a:p>
          <a:p>
            <a:pPr marL="68580" indent="0">
              <a:buNone/>
            </a:pPr>
            <a:endParaRPr lang="nl-BE" b="1" dirty="0"/>
          </a:p>
          <a:p>
            <a:pPr marL="68580" indent="0">
              <a:buNone/>
            </a:pPr>
            <a:endParaRPr lang="nl-BE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202411"/>
              </p:ext>
            </p:extLst>
          </p:nvPr>
        </p:nvGraphicFramePr>
        <p:xfrm>
          <a:off x="1043608" y="3474864"/>
          <a:ext cx="6096000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TSO</a:t>
                      </a:r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BSO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JGZ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GWW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STW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VZ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5244" y="5376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Profiel leerling TSO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1611478"/>
            <a:ext cx="7242586" cy="4913866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nl-BE" sz="2200" b="1" u="sng" dirty="0" smtClean="0"/>
              <a:t>Jeugd- en gehandicaptenzorg</a:t>
            </a:r>
          </a:p>
          <a:p>
            <a:pPr marL="68580" indent="0">
              <a:buNone/>
            </a:pPr>
            <a:endParaRPr lang="nl-BE" sz="1700" b="1" dirty="0" smtClean="0"/>
          </a:p>
          <a:p>
            <a:r>
              <a:rPr lang="nl-NL" altLang="nl-BE" sz="2200" dirty="0" smtClean="0"/>
              <a:t>Werken met </a:t>
            </a:r>
            <a:r>
              <a:rPr lang="nl-NL" altLang="nl-BE" sz="2200" dirty="0" smtClean="0"/>
              <a:t>kinderen/</a:t>
            </a:r>
            <a:r>
              <a:rPr lang="nl-BE" altLang="nl-BE" sz="2200" dirty="0" smtClean="0"/>
              <a:t>jongeren/volwassenen </a:t>
            </a:r>
            <a:r>
              <a:rPr lang="nl-BE" altLang="nl-BE" sz="2200" dirty="0"/>
              <a:t>met een </a:t>
            </a:r>
            <a:r>
              <a:rPr lang="nl-BE" altLang="nl-BE" sz="2200" b="1" i="1" u="sng" dirty="0"/>
              <a:t>beperking</a:t>
            </a:r>
            <a:r>
              <a:rPr lang="nl-BE" altLang="nl-BE" sz="2200" dirty="0"/>
              <a:t> of met jongeren uit de bijzondere jeugdzorg</a:t>
            </a:r>
          </a:p>
          <a:p>
            <a:endParaRPr lang="nl-BE" altLang="nl-BE" sz="1700" dirty="0" smtClean="0"/>
          </a:p>
          <a:p>
            <a:r>
              <a:rPr lang="nl-BE" altLang="nl-BE" sz="2200" dirty="0" smtClean="0"/>
              <a:t>Wilt zich engageren, verantwoordelijkheid </a:t>
            </a:r>
            <a:r>
              <a:rPr lang="nl-BE" altLang="nl-BE" sz="2200" dirty="0"/>
              <a:t>nemen, op eigen benen staan, inzicht verwerven in eigen </a:t>
            </a:r>
            <a:r>
              <a:rPr lang="nl-BE" altLang="nl-BE" sz="2200" dirty="0" smtClean="0"/>
              <a:t>gedrag</a:t>
            </a:r>
          </a:p>
          <a:p>
            <a:endParaRPr lang="nl-BE" altLang="nl-BE" sz="1700" dirty="0" smtClean="0"/>
          </a:p>
          <a:p>
            <a:r>
              <a:rPr lang="nl-BE" altLang="nl-BE" sz="2200" dirty="0" smtClean="0"/>
              <a:t>Enthousiaste </a:t>
            </a:r>
            <a:r>
              <a:rPr lang="nl-BE" altLang="nl-BE" sz="2200" dirty="0"/>
              <a:t>ingesteldheid: </a:t>
            </a:r>
            <a:r>
              <a:rPr lang="nl-BE" altLang="nl-BE" sz="2200" dirty="0" smtClean="0"/>
              <a:t>creatief bezig zijn, samenwerken, verzorgen</a:t>
            </a:r>
            <a:r>
              <a:rPr lang="nl-BE" altLang="nl-BE" sz="2200" dirty="0"/>
              <a:t>, begeleiden, opvoeden</a:t>
            </a:r>
          </a:p>
          <a:p>
            <a:endParaRPr lang="nl-BE" altLang="nl-BE" sz="1700" dirty="0" smtClean="0"/>
          </a:p>
          <a:p>
            <a:r>
              <a:rPr lang="nl-BE" altLang="nl-BE" sz="2200" dirty="0" smtClean="0"/>
              <a:t>Werkt graag in praktijk (stages)</a:t>
            </a:r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2185" y="5527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Profiel leerling TSO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8" y="1647056"/>
            <a:ext cx="7562802" cy="502230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nl-BE" sz="2000" b="1" u="sng" dirty="0" smtClean="0"/>
              <a:t>Gezondheids- en welzijnswetenschappen</a:t>
            </a:r>
          </a:p>
          <a:p>
            <a:pPr lvl="1"/>
            <a:endParaRPr lang="nl-BE" altLang="nl-BE" dirty="0" smtClean="0"/>
          </a:p>
          <a:p>
            <a:r>
              <a:rPr lang="nl-BE" altLang="nl-BE" sz="2000" dirty="0" smtClean="0"/>
              <a:t>Omgaan </a:t>
            </a:r>
            <a:r>
              <a:rPr lang="nl-BE" altLang="nl-BE" sz="2000" dirty="0"/>
              <a:t>met ‘de mens’ als </a:t>
            </a:r>
            <a:r>
              <a:rPr lang="nl-BE" altLang="nl-BE" sz="2000" i="1" u="sng" dirty="0"/>
              <a:t>totale</a:t>
            </a:r>
            <a:r>
              <a:rPr lang="nl-BE" altLang="nl-BE" sz="2000" dirty="0"/>
              <a:t> persoon in al zijn aspecten: van kleuter tot </a:t>
            </a:r>
            <a:r>
              <a:rPr lang="nl-BE" altLang="nl-BE" sz="2000" dirty="0" smtClean="0"/>
              <a:t>bejaarde</a:t>
            </a:r>
          </a:p>
          <a:p>
            <a:endParaRPr lang="nl-BE" altLang="nl-BE" sz="1600" dirty="0"/>
          </a:p>
          <a:p>
            <a:r>
              <a:rPr lang="nl-BE" altLang="nl-BE" sz="2000" dirty="0" smtClean="0"/>
              <a:t>Opvoedkundig: psychologie en pedagogiek </a:t>
            </a:r>
            <a:endParaRPr lang="nl-BE" altLang="nl-BE" sz="2000" dirty="0"/>
          </a:p>
          <a:p>
            <a:endParaRPr lang="nl-BE" altLang="nl-BE" sz="1600" dirty="0" smtClean="0"/>
          </a:p>
          <a:p>
            <a:r>
              <a:rPr lang="nl-BE" altLang="nl-BE" sz="2000" dirty="0" smtClean="0"/>
              <a:t>Verzorging: gezondheid en welzijn</a:t>
            </a:r>
            <a:endParaRPr lang="nl-BE" altLang="nl-BE" sz="2000" dirty="0"/>
          </a:p>
          <a:p>
            <a:endParaRPr lang="nl-BE" altLang="nl-BE" sz="1600" dirty="0" smtClean="0"/>
          </a:p>
          <a:p>
            <a:r>
              <a:rPr lang="nl-BE" altLang="nl-BE" sz="2000" dirty="0" smtClean="0"/>
              <a:t>Toegepaste wetenschappen</a:t>
            </a:r>
            <a:endParaRPr lang="nl-BE" altLang="nl-BE" sz="2000" dirty="0"/>
          </a:p>
          <a:p>
            <a:endParaRPr lang="nl-BE" altLang="nl-BE" sz="1600" dirty="0" smtClean="0"/>
          </a:p>
          <a:p>
            <a:r>
              <a:rPr lang="nl-BE" altLang="nl-BE" sz="2000" dirty="0" smtClean="0"/>
              <a:t>De </a:t>
            </a:r>
            <a:r>
              <a:rPr lang="nl-BE" altLang="nl-BE" sz="2000" dirty="0"/>
              <a:t>stages en seminaries: inleefstages, niet zelfstandig </a:t>
            </a:r>
            <a:r>
              <a:rPr lang="nl-BE" altLang="nl-BE" sz="2000" dirty="0" smtClean="0"/>
              <a:t>werken</a:t>
            </a:r>
            <a:endParaRPr lang="nl-BE" altLang="nl-BE" sz="20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3434" y="5527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Profiel leerling TSO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8" y="1647056"/>
            <a:ext cx="7274769" cy="487828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nl-BE" sz="2200" b="1" u="sng" dirty="0" smtClean="0"/>
              <a:t>Sociale en technische wetenschappen</a:t>
            </a:r>
          </a:p>
          <a:p>
            <a:pPr>
              <a:lnSpc>
                <a:spcPct val="80000"/>
              </a:lnSpc>
            </a:pPr>
            <a:endParaRPr lang="nl-BE" altLang="nl-BE" sz="1600" dirty="0" smtClean="0"/>
          </a:p>
          <a:p>
            <a:pPr>
              <a:lnSpc>
                <a:spcPct val="80000"/>
              </a:lnSpc>
            </a:pPr>
            <a:r>
              <a:rPr lang="nl-BE" altLang="nl-BE" sz="2000" dirty="0" smtClean="0"/>
              <a:t>De </a:t>
            </a:r>
            <a:r>
              <a:rPr lang="nl-BE" altLang="nl-BE" sz="2000" dirty="0"/>
              <a:t>leerlingen verkennen de </a:t>
            </a:r>
            <a:r>
              <a:rPr lang="nl-BE" altLang="nl-BE" sz="2000" i="1" u="sng" dirty="0"/>
              <a:t>wisselwerking</a:t>
            </a:r>
            <a:r>
              <a:rPr lang="nl-BE" altLang="nl-BE" sz="2000" dirty="0"/>
              <a:t> tussen </a:t>
            </a:r>
            <a:r>
              <a:rPr lang="nl-BE" altLang="nl-BE" sz="2000" b="1" dirty="0"/>
              <a:t>mens</a:t>
            </a:r>
            <a:r>
              <a:rPr lang="nl-BE" altLang="nl-BE" sz="2000" dirty="0"/>
              <a:t>, </a:t>
            </a:r>
            <a:r>
              <a:rPr lang="nl-BE" altLang="nl-BE" sz="2000" b="1" dirty="0"/>
              <a:t>voeding</a:t>
            </a:r>
            <a:r>
              <a:rPr lang="nl-BE" altLang="nl-BE" sz="2000" dirty="0"/>
              <a:t> en </a:t>
            </a:r>
            <a:r>
              <a:rPr lang="nl-BE" altLang="nl-BE" sz="2000" b="1" dirty="0"/>
              <a:t>milieu</a:t>
            </a:r>
            <a:r>
              <a:rPr lang="nl-BE" altLang="nl-BE" sz="2000" dirty="0"/>
              <a:t> en hun eigen positie </a:t>
            </a:r>
            <a:r>
              <a:rPr lang="nl-BE" altLang="nl-BE" sz="2000" dirty="0" smtClean="0"/>
              <a:t>daarbinnen</a:t>
            </a:r>
          </a:p>
          <a:p>
            <a:pPr>
              <a:lnSpc>
                <a:spcPct val="80000"/>
              </a:lnSpc>
            </a:pPr>
            <a:endParaRPr lang="nl-BE" altLang="nl-BE" sz="1600" dirty="0"/>
          </a:p>
          <a:p>
            <a:pPr>
              <a:lnSpc>
                <a:spcPct val="80000"/>
              </a:lnSpc>
            </a:pPr>
            <a:r>
              <a:rPr lang="nl-BE" altLang="nl-BE" sz="2000" dirty="0"/>
              <a:t>Maatschappelijk-sociale </a:t>
            </a:r>
            <a:r>
              <a:rPr lang="nl-BE" altLang="nl-BE" sz="2000" dirty="0" smtClean="0"/>
              <a:t>aspecten</a:t>
            </a:r>
          </a:p>
          <a:p>
            <a:pPr>
              <a:lnSpc>
                <a:spcPct val="80000"/>
              </a:lnSpc>
            </a:pPr>
            <a:endParaRPr lang="nl-BE" altLang="nl-BE" sz="1600" dirty="0"/>
          </a:p>
          <a:p>
            <a:pPr>
              <a:lnSpc>
                <a:spcPct val="80000"/>
              </a:lnSpc>
            </a:pPr>
            <a:r>
              <a:rPr lang="nl-BE" altLang="nl-BE" sz="2000" dirty="0"/>
              <a:t>De wetenschappelijke onderbouwing gebeurt vanuit toegepaste natuurwetenschappen en sociale wetenschappen. </a:t>
            </a:r>
            <a:endParaRPr lang="nl-BE" altLang="nl-BE" sz="2000" dirty="0" smtClean="0"/>
          </a:p>
          <a:p>
            <a:pPr>
              <a:lnSpc>
                <a:spcPct val="80000"/>
              </a:lnSpc>
            </a:pPr>
            <a:endParaRPr lang="nl-BE" altLang="nl-BE" sz="1600" dirty="0"/>
          </a:p>
          <a:p>
            <a:pPr>
              <a:lnSpc>
                <a:spcPct val="80000"/>
              </a:lnSpc>
            </a:pPr>
            <a:r>
              <a:rPr lang="nl-BE" sz="2000" dirty="0"/>
              <a:t>Tijdens </a:t>
            </a:r>
            <a:r>
              <a:rPr lang="nl-BE" sz="2000" dirty="0" smtClean="0"/>
              <a:t>IO: ontwikkelen </a:t>
            </a:r>
            <a:r>
              <a:rPr lang="nl-BE" sz="2000" dirty="0"/>
              <a:t>eigen </a:t>
            </a:r>
            <a:r>
              <a:rPr lang="nl-BE" sz="2000" dirty="0" smtClean="0"/>
              <a:t>competenties</a:t>
            </a:r>
          </a:p>
          <a:p>
            <a:pPr>
              <a:lnSpc>
                <a:spcPct val="80000"/>
              </a:lnSpc>
            </a:pPr>
            <a:endParaRPr lang="nl-BE" sz="1600" dirty="0" smtClean="0"/>
          </a:p>
          <a:p>
            <a:pPr>
              <a:lnSpc>
                <a:spcPct val="80000"/>
              </a:lnSpc>
            </a:pPr>
            <a:r>
              <a:rPr lang="nl-BE" altLang="nl-BE" sz="2000" dirty="0" smtClean="0"/>
              <a:t>Polyvalente </a:t>
            </a:r>
            <a:r>
              <a:rPr lang="nl-BE" altLang="nl-BE" sz="2000" dirty="0"/>
              <a:t>richting</a:t>
            </a:r>
          </a:p>
          <a:p>
            <a:pPr marL="68580" indent="0">
              <a:buNone/>
            </a:pPr>
            <a:endParaRPr lang="nl-BE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6009" y="5527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Vergelijking AV </a:t>
            </a:r>
            <a:endParaRPr lang="nl-BE" sz="4000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617929"/>
              </p:ext>
            </p:extLst>
          </p:nvPr>
        </p:nvGraphicFramePr>
        <p:xfrm>
          <a:off x="609599" y="1930400"/>
          <a:ext cx="6122641" cy="42349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542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JGZ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GWW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STW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r>
                        <a:rPr lang="nl-BE" sz="1800" dirty="0" smtClean="0"/>
                        <a:t>a</a:t>
                      </a:r>
                      <a:r>
                        <a:rPr lang="nl-BE" sz="1800" smtClean="0"/>
                        <a:t>ardrijkskunde</a:t>
                      </a:r>
                      <a:endParaRPr lang="nl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geschiedenis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godsdienst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lichamelijke opvoeding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wiskunde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3*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Nederlands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3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3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4+1 (IO)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Frans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3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Engels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863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JGZ: specifieke vakken</a:t>
            </a:r>
            <a:endParaRPr lang="nl-BE" sz="40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8634" y="5832629"/>
            <a:ext cx="609600" cy="609600"/>
          </a:xfrm>
          <a:prstGeom prst="rect">
            <a:avLst/>
          </a:prstGeom>
        </p:spPr>
      </p:pic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138350"/>
              </p:ext>
            </p:extLst>
          </p:nvPr>
        </p:nvGraphicFramePr>
        <p:xfrm>
          <a:off x="609599" y="1836193"/>
          <a:ext cx="6347713" cy="42051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0998">
                  <a:extLst>
                    <a:ext uri="{9D8B030D-6E8A-4147-A177-3AD203B41FA5}">
                      <a16:colId xmlns:a16="http://schemas.microsoft.com/office/drawing/2014/main" val="313193984"/>
                    </a:ext>
                  </a:extLst>
                </a:gridCol>
                <a:gridCol w="846055">
                  <a:extLst>
                    <a:ext uri="{9D8B030D-6E8A-4147-A177-3AD203B41FA5}">
                      <a16:colId xmlns:a16="http://schemas.microsoft.com/office/drawing/2014/main" val="1206339275"/>
                    </a:ext>
                  </a:extLst>
                </a:gridCol>
                <a:gridCol w="930660">
                  <a:extLst>
                    <a:ext uri="{9D8B030D-6E8A-4147-A177-3AD203B41FA5}">
                      <a16:colId xmlns:a16="http://schemas.microsoft.com/office/drawing/2014/main" val="2439858452"/>
                    </a:ext>
                  </a:extLst>
                </a:gridCol>
              </a:tblGrid>
              <a:tr h="527915">
                <a:tc>
                  <a:txBody>
                    <a:bodyPr/>
                    <a:lstStyle/>
                    <a:p>
                      <a:r>
                        <a:rPr lang="nl-BE" dirty="0" smtClean="0"/>
                        <a:t>Vakken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5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6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48968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r>
                        <a:rPr lang="nl-BE" altLang="nl-BE" dirty="0" smtClean="0">
                          <a:latin typeface="+mj-lt"/>
                        </a:rPr>
                        <a:t>pedagogiek en psychologie</a:t>
                      </a:r>
                      <a:endParaRPr lang="nl-B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0604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zorgkunde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/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99229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lang="nl-BE" altLang="nl-BE" dirty="0" smtClean="0">
                          <a:latin typeface="+mj-lt"/>
                        </a:rPr>
                        <a:t>orthopedagogische vaardigheden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5u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80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expressie en animatie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0813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wetgeving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01357"/>
                  </a:ext>
                </a:extLst>
              </a:tr>
              <a:tr h="509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biologie van de mens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95588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stages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8w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3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1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r>
              <a:rPr lang="nl-BE" sz="4000" dirty="0" smtClean="0"/>
              <a:t>GWW: specifieke vakken</a:t>
            </a:r>
            <a:endParaRPr lang="nl-BE" sz="4000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8911" y="5527829"/>
            <a:ext cx="609600" cy="609600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1988"/>
              </p:ext>
            </p:extLst>
          </p:nvPr>
        </p:nvGraphicFramePr>
        <p:xfrm>
          <a:off x="609599" y="1771687"/>
          <a:ext cx="6347713" cy="41775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28859">
                  <a:extLst>
                    <a:ext uri="{9D8B030D-6E8A-4147-A177-3AD203B41FA5}">
                      <a16:colId xmlns:a16="http://schemas.microsoft.com/office/drawing/2014/main" val="313193984"/>
                    </a:ext>
                  </a:extLst>
                </a:gridCol>
                <a:gridCol w="1018854">
                  <a:extLst>
                    <a:ext uri="{9D8B030D-6E8A-4147-A177-3AD203B41FA5}">
                      <a16:colId xmlns:a16="http://schemas.microsoft.com/office/drawing/2014/main" val="1206339275"/>
                    </a:ext>
                  </a:extLst>
                </a:gridCol>
              </a:tblGrid>
              <a:tr h="524453">
                <a:tc>
                  <a:txBody>
                    <a:bodyPr/>
                    <a:lstStyle/>
                    <a:p>
                      <a:r>
                        <a:rPr lang="nl-BE" dirty="0" smtClean="0"/>
                        <a:t>Vakken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5 / 6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48968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r>
                        <a:rPr lang="nl-BE" altLang="nl-BE" dirty="0" smtClean="0">
                          <a:latin typeface="+mj-lt"/>
                        </a:rPr>
                        <a:t>toegepaste</a:t>
                      </a:r>
                      <a:r>
                        <a:rPr lang="nl-BE" altLang="nl-BE" baseline="0" dirty="0" smtClean="0">
                          <a:latin typeface="+mj-lt"/>
                        </a:rPr>
                        <a:t> biologie</a:t>
                      </a:r>
                      <a:endParaRPr lang="nl-B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4u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0604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toegepaste chemie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99229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lang="nl-BE" altLang="nl-BE" dirty="0" smtClean="0">
                          <a:latin typeface="+mj-lt"/>
                        </a:rPr>
                        <a:t>toegepaste fysica</a:t>
                      </a:r>
                      <a:r>
                        <a:rPr lang="nl-BE" altLang="nl-BE" baseline="0" dirty="0" smtClean="0">
                          <a:latin typeface="+mj-lt"/>
                        </a:rPr>
                        <a:t> 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1u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80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gezondheids- en </a:t>
                      </a:r>
                      <a:r>
                        <a:rPr kumimoji="0" lang="nl-B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welzijnswetenschapppen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3u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0813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opvoedkunde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3u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01357"/>
                  </a:ext>
                </a:extLst>
              </a:tr>
              <a:tr h="506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seminaries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2u</a:t>
                      </a:r>
                      <a:endParaRPr lang="nl-B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95588"/>
                  </a:ext>
                </a:extLst>
              </a:tr>
              <a:tr h="524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nl-B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stages: meeloopstages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+mj-lt"/>
                        </a:rPr>
                        <a:t>2</a:t>
                      </a:r>
                      <a:r>
                        <a:rPr lang="nl-BE" baseline="0" dirty="0" smtClean="0">
                          <a:latin typeface="+mj-lt"/>
                        </a:rPr>
                        <a:t> x 2w</a:t>
                      </a:r>
                      <a:endParaRPr lang="nl-BE" dirty="0" smtClean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3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6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1149</TotalTime>
  <Words>615</Words>
  <Application>Microsoft Office PowerPoint</Application>
  <PresentationFormat>Diavoorstelling (4:3)</PresentationFormat>
  <Paragraphs>276</Paragraphs>
  <Slides>19</Slides>
  <Notes>18</Notes>
  <HiddenSlides>0</HiddenSlides>
  <MMClips>19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Trebuchet MS</vt:lpstr>
      <vt:lpstr>Wingdings</vt:lpstr>
      <vt:lpstr>Wingdings 3</vt:lpstr>
      <vt:lpstr>Facet</vt:lpstr>
      <vt:lpstr>Overgang van 4 naar 5</vt:lpstr>
      <vt:lpstr>Een bewuste studiekeuze</vt:lpstr>
      <vt:lpstr>Een bewuste studiekeuze</vt:lpstr>
      <vt:lpstr>Profiel leerling TSO</vt:lpstr>
      <vt:lpstr>Profiel leerling TSO</vt:lpstr>
      <vt:lpstr>Profiel leerling TSO</vt:lpstr>
      <vt:lpstr>Vergelijking AV </vt:lpstr>
      <vt:lpstr>JGZ: specifieke vakken</vt:lpstr>
      <vt:lpstr>GWW: specifieke vakken</vt:lpstr>
      <vt:lpstr>STW: specifieke vakken (1)</vt:lpstr>
      <vt:lpstr>STW: specifieke vakken (2)</vt:lpstr>
      <vt:lpstr>Toekomstmogelijkheden na 3de graad?</vt:lpstr>
      <vt:lpstr>PowerPoint-presentatie</vt:lpstr>
      <vt:lpstr>Toch meer een “doener”??</vt:lpstr>
      <vt:lpstr>Profiel leerling verzorging</vt:lpstr>
      <vt:lpstr>Algemene vakken</vt:lpstr>
      <vt:lpstr>Beroepsgerichte vakken</vt:lpstr>
      <vt:lpstr>Toekomstmogelijkheden verzorging? </vt:lpstr>
      <vt:lpstr>Succes met je bewuste keuze!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‘overgang van 4 naar 5’</dc:title>
  <dc:creator>Dane Vervoort</dc:creator>
  <cp:lastModifiedBy>Leen Melis</cp:lastModifiedBy>
  <cp:revision>57</cp:revision>
  <cp:lastPrinted>2017-05-08T08:50:35Z</cp:lastPrinted>
  <dcterms:created xsi:type="dcterms:W3CDTF">2017-04-05T10:27:57Z</dcterms:created>
  <dcterms:modified xsi:type="dcterms:W3CDTF">2020-04-03T13:03:06Z</dcterms:modified>
</cp:coreProperties>
</file>