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70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73" r:id="rId14"/>
    <p:sldId id="272" r:id="rId15"/>
    <p:sldId id="274" r:id="rId16"/>
    <p:sldId id="275" r:id="rId17"/>
    <p:sldId id="276" r:id="rId18"/>
    <p:sldId id="277" r:id="rId19"/>
    <p:sldId id="278" r:id="rId20"/>
    <p:sldId id="279" r:id="rId21"/>
    <p:sldId id="280" r:id="rId22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4B994E-B775-42F0-B1CA-A996E41662F2}" type="datetimeFigureOut">
              <a:rPr lang="nl-BE" smtClean="0"/>
              <a:t>31/03/2020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D3DFDB-EC99-4095-87DA-4CFB2C09FE9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6067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naderen stilaan het einde van dit schooljaar. Hiermee eindigt niet alleen het 2</a:t>
            </a:r>
            <a:r>
              <a:rPr lang="nl-NL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</a:t>
            </a:r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jaar in het secundair onderwijs maar sluit je ook de 1</a:t>
            </a:r>
            <a:r>
              <a:rPr lang="nl-NL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</a:t>
            </a:r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graad af. </a:t>
            </a:r>
            <a:b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Bij die overstap naar de 2</a:t>
            </a:r>
            <a:r>
              <a:rPr lang="nl-NL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</a:t>
            </a:r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graad dringt er zich een belangrijke keuze op.</a:t>
            </a:r>
          </a:p>
          <a:p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Deze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keuze is afhankelijk van heel wat factoren.</a:t>
            </a:r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3DFDB-EC99-4095-87DA-4CFB2C09FE9F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59215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Ben</a:t>
            </a:r>
            <a:r>
              <a:rPr lang="nl-BE" baseline="0" dirty="0" smtClean="0"/>
              <a:t> ik geslaagd?</a:t>
            </a:r>
          </a:p>
          <a:p>
            <a:r>
              <a:rPr lang="nl-BE" baseline="0" dirty="0" smtClean="0"/>
              <a:t>Welk attest heb ik behaald?</a:t>
            </a:r>
          </a:p>
          <a:p>
            <a:r>
              <a:rPr lang="nl-BE" baseline="0" dirty="0" smtClean="0"/>
              <a:t>Zijn mijn resultaten ( kennis, vaardigheden, ….) voldoende om de gekozen richting aan te kunnen?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3DFDB-EC99-4095-87DA-4CFB2C09FE9F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62948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Heb ik de juiste studiehouding ?</a:t>
            </a:r>
            <a:br>
              <a:rPr lang="nl-BE" dirty="0" smtClean="0"/>
            </a:br>
            <a:r>
              <a:rPr lang="nl-BE" dirty="0" smtClean="0"/>
              <a:t>Studeer</a:t>
            </a:r>
            <a:r>
              <a:rPr lang="nl-BE" baseline="0" dirty="0" smtClean="0"/>
              <a:t> ik voldoende?</a:t>
            </a:r>
          </a:p>
          <a:p>
            <a:r>
              <a:rPr lang="nl-BE" baseline="0" dirty="0" smtClean="0"/>
              <a:t>Heb ik de juiste studiemethode?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3DFDB-EC99-4095-87DA-4CFB2C09FE9F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1804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Ben</a:t>
            </a:r>
            <a:r>
              <a:rPr lang="nl-BE" baseline="0" dirty="0" smtClean="0"/>
              <a:t> ik geïnteresseerd in de gekozen richting?</a:t>
            </a:r>
          </a:p>
          <a:p>
            <a:r>
              <a:rPr lang="nl-BE" baseline="0" dirty="0" smtClean="0"/>
              <a:t>Wil ik er 100% voor gaan?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D3DFDB-EC99-4095-87DA-4CFB2C09FE9F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5480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2864-3398-4242-BB57-E85AA0882AE6}" type="datetimeFigureOut">
              <a:rPr lang="nl-BE" smtClean="0"/>
              <a:t>31/03/2020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7195B-312B-496B-A485-A8F5AC57AEC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70707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2864-3398-4242-BB57-E85AA0882AE6}" type="datetimeFigureOut">
              <a:rPr lang="nl-BE" smtClean="0"/>
              <a:t>31/03/2020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7195B-312B-496B-A485-A8F5AC57AEC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44129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2864-3398-4242-BB57-E85AA0882AE6}" type="datetimeFigureOut">
              <a:rPr lang="nl-BE" smtClean="0"/>
              <a:t>31/03/2020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7195B-312B-496B-A485-A8F5AC57AEC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98891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2864-3398-4242-BB57-E85AA0882AE6}" type="datetimeFigureOut">
              <a:rPr lang="nl-BE" smtClean="0"/>
              <a:t>31/03/2020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7195B-312B-496B-A485-A8F5AC57AEC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8778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2864-3398-4242-BB57-E85AA0882AE6}" type="datetimeFigureOut">
              <a:rPr lang="nl-BE" smtClean="0"/>
              <a:t>31/03/2020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7195B-312B-496B-A485-A8F5AC57AEC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46066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2864-3398-4242-BB57-E85AA0882AE6}" type="datetimeFigureOut">
              <a:rPr lang="nl-BE" smtClean="0"/>
              <a:t>31/03/2020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7195B-312B-496B-A485-A8F5AC57AEC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20256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2864-3398-4242-BB57-E85AA0882AE6}" type="datetimeFigureOut">
              <a:rPr lang="nl-BE" smtClean="0"/>
              <a:t>31/03/2020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7195B-312B-496B-A485-A8F5AC57AEC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3023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2864-3398-4242-BB57-E85AA0882AE6}" type="datetimeFigureOut">
              <a:rPr lang="nl-BE" smtClean="0"/>
              <a:t>31/03/2020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7195B-312B-496B-A485-A8F5AC57AEC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109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2864-3398-4242-BB57-E85AA0882AE6}" type="datetimeFigureOut">
              <a:rPr lang="nl-BE" smtClean="0"/>
              <a:t>31/03/2020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7195B-312B-496B-A485-A8F5AC57AEC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83575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2864-3398-4242-BB57-E85AA0882AE6}" type="datetimeFigureOut">
              <a:rPr lang="nl-BE" smtClean="0"/>
              <a:t>31/03/2020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7195B-312B-496B-A485-A8F5AC57AEC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80712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2864-3398-4242-BB57-E85AA0882AE6}" type="datetimeFigureOut">
              <a:rPr lang="nl-BE" smtClean="0"/>
              <a:t>31/03/2020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7195B-312B-496B-A485-A8F5AC57AEC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92155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D2864-3398-4242-BB57-E85AA0882AE6}" type="datetimeFigureOut">
              <a:rPr lang="nl-BE" smtClean="0"/>
              <a:t>31/03/2020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7195B-312B-496B-A485-A8F5AC57AEC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5860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4664"/>
            <a:ext cx="6696744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206651"/>
            <a:ext cx="2598942" cy="2081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04" y="5518195"/>
            <a:ext cx="9289032" cy="565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82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14"/>
    </mc:Choice>
    <mc:Fallback>
      <p:transition spd="slow" advTm="7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nl-BE" u="sng" dirty="0"/>
              <a:t>2. Kenmerken onderwijsvormen</a:t>
            </a:r>
            <a:br>
              <a:rPr lang="nl-BE" u="sng" dirty="0"/>
            </a:b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4886003"/>
          </a:xfrm>
        </p:spPr>
        <p:txBody>
          <a:bodyPr>
            <a:noAutofit/>
          </a:bodyPr>
          <a:lstStyle/>
          <a:p>
            <a:pPr marL="0" indent="0" fontAlgn="base" hangingPunct="0">
              <a:buNone/>
            </a:pPr>
            <a:r>
              <a:rPr lang="nl-NL" sz="2800" b="1" u="sng" dirty="0"/>
              <a:t>BSO:</a:t>
            </a:r>
            <a:endParaRPr lang="nl-BE" sz="2800" b="1" u="sng" dirty="0"/>
          </a:p>
          <a:p>
            <a:pPr lvl="0"/>
            <a:r>
              <a:rPr lang="nl-NL" sz="2800" dirty="0"/>
              <a:t>Je kiest een praktische opleiding. </a:t>
            </a:r>
            <a:endParaRPr lang="nl-BE" sz="2800" dirty="0"/>
          </a:p>
          <a:p>
            <a:pPr lvl="0"/>
            <a:r>
              <a:rPr lang="nl-NL" sz="2800" dirty="0"/>
              <a:t>Je krijgt een beperkte algemene vorming. </a:t>
            </a:r>
            <a:endParaRPr lang="nl-BE" sz="2800" dirty="0"/>
          </a:p>
          <a:p>
            <a:pPr lvl="0"/>
            <a:r>
              <a:rPr lang="nl-NL" sz="2800" dirty="0"/>
              <a:t>Je krijgt veel praktijk (vb. metselen, koken, verzorgen). </a:t>
            </a:r>
            <a:endParaRPr lang="nl-BE" sz="2800" dirty="0"/>
          </a:p>
          <a:p>
            <a:pPr lvl="0"/>
            <a:r>
              <a:rPr lang="nl-NL" sz="2800" dirty="0"/>
              <a:t>De technische vakken bereiden je voor op de praktijkuitoefening. </a:t>
            </a:r>
            <a:endParaRPr lang="nl-BE" sz="2800" dirty="0"/>
          </a:p>
          <a:p>
            <a:pPr lvl="0"/>
            <a:r>
              <a:rPr lang="nl-NL" sz="2800" dirty="0"/>
              <a:t>Het studiewerk is beperkt, je wordt vooral getraind in goed praktijkwerk. </a:t>
            </a:r>
            <a:endParaRPr lang="nl-BE" sz="2800" dirty="0"/>
          </a:p>
          <a:p>
            <a:pPr lvl="0"/>
            <a:r>
              <a:rPr lang="nl-NL" sz="2800" dirty="0"/>
              <a:t>Je bereidt je voor op het uitoefenen van een beroep. </a:t>
            </a:r>
            <a:endParaRPr lang="nl-BE" sz="2800" dirty="0"/>
          </a:p>
          <a:p>
            <a:r>
              <a:rPr lang="nl-NL" sz="2800" dirty="0"/>
              <a:t>Na een zevende jaar BSO kan je het diploma secundair onderwijs behalen.</a:t>
            </a:r>
            <a:br>
              <a:rPr lang="nl-NL" sz="2800" dirty="0"/>
            </a:br>
            <a:endParaRPr lang="nl-BE" sz="2800" dirty="0"/>
          </a:p>
        </p:txBody>
      </p:sp>
      <p:pic>
        <p:nvPicPr>
          <p:cNvPr id="5" name="Audiobesta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57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56"/>
    </mc:Choice>
    <mc:Fallback>
      <p:transition spd="slow" advTm="34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u="sng" dirty="0"/>
              <a:t>2. Kenmerken onderwijsvormen</a:t>
            </a:r>
            <a:br>
              <a:rPr lang="nl-BE" u="sng" dirty="0"/>
            </a:b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fontAlgn="base" hangingPunct="0">
              <a:buNone/>
            </a:pPr>
            <a:r>
              <a:rPr lang="nl-NL" b="1" u="sng" dirty="0"/>
              <a:t>KSO:</a:t>
            </a:r>
            <a:endParaRPr lang="nl-BE" b="1" u="sng" dirty="0"/>
          </a:p>
          <a:p>
            <a:pPr lvl="0"/>
            <a:r>
              <a:rPr lang="nl-NL" dirty="0"/>
              <a:t>Je kiest voor een kunstzinnige opleiding. </a:t>
            </a:r>
            <a:endParaRPr lang="nl-BE" dirty="0"/>
          </a:p>
          <a:p>
            <a:pPr lvl="0"/>
            <a:r>
              <a:rPr lang="nl-NL" dirty="0"/>
              <a:t>Je krijgt algemene vakken. </a:t>
            </a:r>
            <a:endParaRPr lang="nl-BE" dirty="0"/>
          </a:p>
          <a:p>
            <a:pPr lvl="0"/>
            <a:r>
              <a:rPr lang="nl-NL" dirty="0"/>
              <a:t>Je bereidt je kunstpraktijk voor in de kunstvakken. </a:t>
            </a:r>
            <a:endParaRPr lang="nl-BE" dirty="0"/>
          </a:p>
          <a:p>
            <a:pPr lvl="0"/>
            <a:r>
              <a:rPr lang="nl-NL" dirty="0"/>
              <a:t>Je beoefent kunst in de praktijk (vb. muziekatelier of atelier beeldende kunsten). </a:t>
            </a:r>
            <a:endParaRPr lang="nl-BE" dirty="0"/>
          </a:p>
          <a:p>
            <a:pPr lvl="0"/>
            <a:r>
              <a:rPr lang="nl-NL" dirty="0"/>
              <a:t>Je studeert, maar bent ook graag praktisch bezig met kunst. </a:t>
            </a:r>
            <a:endParaRPr lang="nl-BE" dirty="0"/>
          </a:p>
          <a:p>
            <a:pPr lvl="0"/>
            <a:r>
              <a:rPr lang="nl-NL" dirty="0"/>
              <a:t>Je studeert na het zesde jaar liefst verder. </a:t>
            </a: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5" name="Audiobesta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73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32"/>
    </mc:Choice>
    <mc:Fallback>
      <p:transition spd="slow" advTm="19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ASO: ECONOMIE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74320" lvl="0" indent="-274320">
              <a:lnSpc>
                <a:spcPct val="90000"/>
              </a:lnSpc>
              <a:spcBef>
                <a:spcPts val="600"/>
              </a:spcBef>
              <a:buClr>
                <a:srgbClr val="D1282E"/>
              </a:buClr>
              <a:buSzPct val="73000"/>
              <a:buFont typeface="Wingdings 2"/>
              <a:buChar char=""/>
            </a:pPr>
            <a:r>
              <a:rPr lang="fr-BE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u </a:t>
            </a:r>
            <a:r>
              <a:rPr lang="fr-BE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wiskunde</a:t>
            </a:r>
            <a:r>
              <a:rPr lang="fr-BE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BE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leerplan</a:t>
            </a:r>
            <a:r>
              <a:rPr lang="fr-BE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u en 1 u extra rem.)</a:t>
            </a:r>
          </a:p>
          <a:p>
            <a:pPr marL="274320" lvl="0" indent="-274320">
              <a:lnSpc>
                <a:spcPct val="90000"/>
              </a:lnSpc>
              <a:spcBef>
                <a:spcPts val="600"/>
              </a:spcBef>
              <a:buClr>
                <a:srgbClr val="D1282E"/>
              </a:buClr>
              <a:buSzPct val="73000"/>
              <a:buFont typeface="Wingdings 2"/>
              <a:buChar char=""/>
            </a:pPr>
            <a:endParaRPr lang="fr-BE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74320" lvl="0" indent="-274320">
              <a:lnSpc>
                <a:spcPct val="90000"/>
              </a:lnSpc>
              <a:spcBef>
                <a:spcPts val="600"/>
              </a:spcBef>
              <a:buClr>
                <a:srgbClr val="D1282E"/>
              </a:buClr>
              <a:buSzPct val="73000"/>
              <a:buFont typeface="Wingdings 2"/>
              <a:buChar char=""/>
            </a:pPr>
            <a:r>
              <a:rPr lang="fr-BE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u Frans </a:t>
            </a:r>
          </a:p>
          <a:p>
            <a:pPr marL="274320" lvl="0" indent="-274320">
              <a:lnSpc>
                <a:spcPct val="90000"/>
              </a:lnSpc>
              <a:spcBef>
                <a:spcPts val="600"/>
              </a:spcBef>
              <a:buClr>
                <a:srgbClr val="D1282E"/>
              </a:buClr>
              <a:buSzPct val="73000"/>
              <a:buFont typeface="Wingdings 2"/>
              <a:buChar char=""/>
            </a:pPr>
            <a:endParaRPr lang="fr-BE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74320" lvl="0" indent="-274320">
              <a:lnSpc>
                <a:spcPct val="90000"/>
              </a:lnSpc>
              <a:spcBef>
                <a:spcPts val="600"/>
              </a:spcBef>
              <a:buClr>
                <a:srgbClr val="D1282E"/>
              </a:buClr>
              <a:buSzPct val="73000"/>
              <a:buFont typeface="Wingdings 2"/>
              <a:buChar char=""/>
            </a:pPr>
            <a:r>
              <a:rPr lang="fr-BE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u </a:t>
            </a:r>
            <a:r>
              <a:rPr lang="fr-BE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economie</a:t>
            </a:r>
            <a:endParaRPr lang="fr-BE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74320" lvl="0" indent="-274320">
              <a:lnSpc>
                <a:spcPct val="90000"/>
              </a:lnSpc>
              <a:spcBef>
                <a:spcPts val="600"/>
              </a:spcBef>
              <a:buClr>
                <a:srgbClr val="D1282E"/>
              </a:buClr>
              <a:buSzPct val="73000"/>
              <a:buFont typeface="Wingdings 2"/>
              <a:buChar char=""/>
            </a:pPr>
            <a:endParaRPr lang="fr-BE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74320" lvl="0" indent="-274320">
              <a:lnSpc>
                <a:spcPct val="90000"/>
              </a:lnSpc>
              <a:spcBef>
                <a:spcPts val="600"/>
              </a:spcBef>
              <a:buClr>
                <a:srgbClr val="D1282E"/>
              </a:buClr>
              <a:buSzPct val="73000"/>
              <a:buFont typeface="Wingdings 2"/>
              <a:buChar char=""/>
            </a:pPr>
            <a:r>
              <a:rPr lang="fr-BE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u </a:t>
            </a:r>
            <a:r>
              <a:rPr lang="fr-BE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wetenschappen</a:t>
            </a:r>
            <a:r>
              <a:rPr lang="fr-BE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	- </a:t>
            </a:r>
            <a:r>
              <a:rPr lang="fr-BE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fysica</a:t>
            </a:r>
            <a:r>
              <a:rPr lang="fr-BE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BE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BE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			- biologie</a:t>
            </a:r>
            <a:br>
              <a:rPr lang="fr-BE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BE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- </a:t>
            </a:r>
            <a:r>
              <a:rPr lang="fr-BE" sz="28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chemie</a:t>
            </a:r>
            <a:r>
              <a:rPr lang="fr-BE" sz="2800" dirty="0" smtClean="0">
                <a:solidFill>
                  <a:srgbClr val="000000"/>
                </a:solidFill>
                <a:latin typeface="Trebuchet MS"/>
              </a:rPr>
              <a:t/>
            </a:r>
            <a:br>
              <a:rPr lang="fr-BE" sz="2800" dirty="0" smtClean="0">
                <a:solidFill>
                  <a:srgbClr val="000000"/>
                </a:solidFill>
                <a:latin typeface="Trebuchet MS"/>
              </a:rPr>
            </a:br>
            <a:r>
              <a:rPr lang="fr-BE" sz="2800" dirty="0" smtClean="0">
                <a:solidFill>
                  <a:srgbClr val="000000"/>
                </a:solidFill>
                <a:latin typeface="Trebuchet MS"/>
              </a:rPr>
              <a:t/>
            </a:r>
            <a:br>
              <a:rPr lang="fr-BE" sz="2800" dirty="0" smtClean="0">
                <a:solidFill>
                  <a:srgbClr val="000000"/>
                </a:solidFill>
                <a:latin typeface="Trebuchet MS"/>
              </a:rPr>
            </a:br>
            <a:r>
              <a:rPr lang="nl-NL" sz="2400" dirty="0">
                <a:solidFill>
                  <a:prstClr val="black"/>
                </a:solidFill>
              </a:rPr>
              <a:t>Doorstroming:  </a:t>
            </a:r>
            <a:r>
              <a:rPr lang="nl-NL" sz="2400" b="1" i="1" dirty="0">
                <a:solidFill>
                  <a:prstClr val="black"/>
                </a:solidFill>
              </a:rPr>
              <a:t>Economie – Moderne talen</a:t>
            </a:r>
            <a:endParaRPr lang="nl-BE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5" name="Audiobesta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14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13"/>
    </mc:Choice>
    <mc:Fallback>
      <p:transition spd="slow" advTm="41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800" b="1" cap="all" dirty="0">
                <a:ln w="500">
                  <a:solidFill>
                    <a:srgbClr val="D1282E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989AAC">
                        <a:tint val="13000"/>
                      </a:srgbClr>
                    </a:gs>
                    <a:gs pos="10000">
                      <a:srgbClr val="989AAC">
                        <a:tint val="20000"/>
                      </a:srgbClr>
                    </a:gs>
                    <a:gs pos="49000">
                      <a:srgbClr val="989AAC">
                        <a:tint val="70000"/>
                      </a:srgbClr>
                    </a:gs>
                    <a:gs pos="50000">
                      <a:srgbClr val="989AAC">
                        <a:tint val="97000"/>
                      </a:srgbClr>
                    </a:gs>
                    <a:gs pos="100000">
                      <a:srgbClr val="989AAC">
                        <a:tint val="20000"/>
                      </a:srgbClr>
                    </a:gs>
                  </a:gsLst>
                  <a:lin ang="5400000" scaled="1"/>
                </a:gradFill>
                <a:latin typeface="Trebuchet MS"/>
              </a:rPr>
              <a:t>Economie, iets voor mij?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600"/>
              </a:spcBef>
              <a:buClr>
                <a:srgbClr val="D1282E"/>
              </a:buClr>
              <a:buSzPct val="73000"/>
              <a:buNone/>
            </a:pPr>
            <a:r>
              <a:rPr lang="nl-BE" sz="2400" dirty="0">
                <a:solidFill>
                  <a:srgbClr val="000000"/>
                </a:solidFill>
                <a:latin typeface="Trebuchet MS"/>
              </a:rPr>
              <a:t>Ja, want …</a:t>
            </a:r>
          </a:p>
          <a:p>
            <a:pPr marL="274320" lvl="0" indent="-274320">
              <a:spcBef>
                <a:spcPts val="600"/>
              </a:spcBef>
              <a:buClr>
                <a:srgbClr val="D1282E"/>
              </a:buClr>
              <a:buSzPct val="73000"/>
              <a:buFont typeface="Wingdings" pitchFamily="2" charset="2"/>
              <a:buChar char="ü"/>
            </a:pPr>
            <a:r>
              <a:rPr lang="nl-BE" sz="2400" dirty="0">
                <a:solidFill>
                  <a:srgbClr val="000000"/>
                </a:solidFill>
                <a:latin typeface="Trebuchet MS"/>
              </a:rPr>
              <a:t>ik heb voldoende aanleg voor talen en beschik over een wiskundig doorzicht.</a:t>
            </a:r>
          </a:p>
          <a:p>
            <a:pPr marL="274320" lvl="0" indent="-274320">
              <a:spcBef>
                <a:spcPts val="600"/>
              </a:spcBef>
              <a:buClr>
                <a:srgbClr val="D1282E"/>
              </a:buClr>
              <a:buSzPct val="73000"/>
              <a:buFont typeface="Wingdings" pitchFamily="2" charset="2"/>
              <a:buChar char="ü"/>
            </a:pPr>
            <a:r>
              <a:rPr lang="nl-BE" sz="2400" dirty="0">
                <a:solidFill>
                  <a:srgbClr val="000000"/>
                </a:solidFill>
                <a:latin typeface="Trebuchet MS"/>
              </a:rPr>
              <a:t>ik ben geïnteresseerd in het economische en politieke gebeuren: ik kijk om me heen, ik lees de krant, ik volg het nieuws en ik heb belangstelling in de werkgelegenheid en de welvaart.</a:t>
            </a:r>
          </a:p>
          <a:p>
            <a:pPr marL="274320" lvl="0" indent="-274320">
              <a:spcBef>
                <a:spcPts val="600"/>
              </a:spcBef>
              <a:buClr>
                <a:srgbClr val="D1282E"/>
              </a:buClr>
              <a:buSzPct val="73000"/>
              <a:buFont typeface="Wingdings" pitchFamily="2" charset="2"/>
              <a:buChar char="ü"/>
            </a:pPr>
            <a:r>
              <a:rPr lang="nl-BE" sz="2400" dirty="0">
                <a:solidFill>
                  <a:srgbClr val="000000"/>
                </a:solidFill>
                <a:latin typeface="Trebuchet MS"/>
              </a:rPr>
              <a:t>Ik heb aanleg en interesse voor het opzoeken, structureren en verwerken van informatie in grafieken en tabellen.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5" name="Audiobesta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11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99"/>
    </mc:Choice>
    <mc:Fallback>
      <p:transition spd="slow" advTm="12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ASO: WETENSCHAPPEN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74320" lvl="0" indent="-274320">
              <a:lnSpc>
                <a:spcPct val="90000"/>
              </a:lnSpc>
              <a:spcBef>
                <a:spcPts val="600"/>
              </a:spcBef>
              <a:buClr>
                <a:srgbClr val="D1282E"/>
              </a:buClr>
              <a:buSzPct val="73000"/>
              <a:buFont typeface="Wingdings 2"/>
              <a:buChar char=""/>
            </a:pPr>
            <a:r>
              <a:rPr lang="fr-BE" sz="3000" dirty="0">
                <a:solidFill>
                  <a:srgbClr val="000000"/>
                </a:solidFill>
              </a:rPr>
              <a:t>5 u </a:t>
            </a:r>
            <a:r>
              <a:rPr lang="fr-BE" sz="3000" dirty="0" err="1">
                <a:solidFill>
                  <a:srgbClr val="000000"/>
                </a:solidFill>
              </a:rPr>
              <a:t>wiskunde</a:t>
            </a:r>
            <a:endParaRPr lang="fr-BE" sz="3000" dirty="0">
              <a:solidFill>
                <a:srgbClr val="000000"/>
              </a:solidFill>
            </a:endParaRPr>
          </a:p>
          <a:p>
            <a:pPr marL="274320" lvl="0" indent="-274320">
              <a:lnSpc>
                <a:spcPct val="90000"/>
              </a:lnSpc>
              <a:spcBef>
                <a:spcPts val="600"/>
              </a:spcBef>
              <a:buClr>
                <a:srgbClr val="D1282E"/>
              </a:buClr>
              <a:buSzPct val="73000"/>
              <a:buFont typeface="Wingdings 2"/>
              <a:buChar char=""/>
            </a:pPr>
            <a:endParaRPr lang="fr-BE" sz="3000" dirty="0">
              <a:solidFill>
                <a:srgbClr val="000000"/>
              </a:solidFill>
            </a:endParaRPr>
          </a:p>
          <a:p>
            <a:pPr marL="274320" lvl="0" indent="-274320">
              <a:lnSpc>
                <a:spcPct val="90000"/>
              </a:lnSpc>
              <a:spcBef>
                <a:spcPts val="600"/>
              </a:spcBef>
              <a:buClr>
                <a:srgbClr val="D1282E"/>
              </a:buClr>
              <a:buSzPct val="73000"/>
              <a:buFont typeface="Wingdings 2"/>
              <a:buChar char=""/>
            </a:pPr>
            <a:r>
              <a:rPr lang="fr-BE" sz="3000" dirty="0">
                <a:solidFill>
                  <a:srgbClr val="000000"/>
                </a:solidFill>
              </a:rPr>
              <a:t>4 u Frans </a:t>
            </a:r>
          </a:p>
          <a:p>
            <a:pPr marL="274320" lvl="0" indent="-274320">
              <a:lnSpc>
                <a:spcPct val="90000"/>
              </a:lnSpc>
              <a:spcBef>
                <a:spcPts val="600"/>
              </a:spcBef>
              <a:buClr>
                <a:srgbClr val="D1282E"/>
              </a:buClr>
              <a:buSzPct val="73000"/>
              <a:buFont typeface="Wingdings 2"/>
              <a:buChar char=""/>
            </a:pPr>
            <a:endParaRPr lang="fr-BE" sz="3000" dirty="0">
              <a:solidFill>
                <a:srgbClr val="000000"/>
              </a:solidFill>
            </a:endParaRPr>
          </a:p>
          <a:p>
            <a:pPr marL="274320" lvl="0" indent="-274320">
              <a:lnSpc>
                <a:spcPct val="90000"/>
              </a:lnSpc>
              <a:spcBef>
                <a:spcPts val="600"/>
              </a:spcBef>
              <a:buClr>
                <a:srgbClr val="D1282E"/>
              </a:buClr>
              <a:buSzPct val="73000"/>
              <a:buFont typeface="Wingdings 2"/>
              <a:buChar char=""/>
            </a:pPr>
            <a:r>
              <a:rPr lang="fr-BE" sz="3000" dirty="0">
                <a:solidFill>
                  <a:srgbClr val="000000"/>
                </a:solidFill>
              </a:rPr>
              <a:t>7 u </a:t>
            </a:r>
            <a:r>
              <a:rPr lang="fr-BE" sz="3000" dirty="0" err="1">
                <a:solidFill>
                  <a:srgbClr val="000000"/>
                </a:solidFill>
              </a:rPr>
              <a:t>wetenschappen</a:t>
            </a:r>
            <a:r>
              <a:rPr lang="fr-BE" sz="3000" dirty="0">
                <a:solidFill>
                  <a:srgbClr val="000000"/>
                </a:solidFill>
              </a:rPr>
              <a:t> : </a:t>
            </a:r>
            <a:r>
              <a:rPr lang="fr-BE" sz="3000" dirty="0" smtClean="0">
                <a:solidFill>
                  <a:srgbClr val="000000"/>
                </a:solidFill>
              </a:rPr>
              <a:t>-  </a:t>
            </a:r>
            <a:r>
              <a:rPr lang="fr-BE" sz="3000" dirty="0" err="1">
                <a:solidFill>
                  <a:srgbClr val="000000"/>
                </a:solidFill>
              </a:rPr>
              <a:t>fysica</a:t>
            </a:r>
            <a:r>
              <a:rPr lang="fr-BE" sz="3000" dirty="0">
                <a:solidFill>
                  <a:srgbClr val="000000"/>
                </a:solidFill>
              </a:rPr>
              <a:t>     3 u	 				</a:t>
            </a:r>
            <a:r>
              <a:rPr lang="fr-BE" sz="3000" dirty="0" smtClean="0">
                <a:solidFill>
                  <a:srgbClr val="000000"/>
                </a:solidFill>
              </a:rPr>
              <a:t>                   - </a:t>
            </a:r>
            <a:r>
              <a:rPr lang="fr-BE" sz="3000" dirty="0">
                <a:solidFill>
                  <a:srgbClr val="000000"/>
                </a:solidFill>
              </a:rPr>
              <a:t>biologie  2 u					</a:t>
            </a:r>
            <a:r>
              <a:rPr lang="fr-BE" sz="3000" dirty="0" smtClean="0">
                <a:solidFill>
                  <a:srgbClr val="000000"/>
                </a:solidFill>
              </a:rPr>
              <a:t>                   - </a:t>
            </a:r>
            <a:r>
              <a:rPr lang="fr-BE" sz="3000" dirty="0" err="1">
                <a:solidFill>
                  <a:srgbClr val="000000"/>
                </a:solidFill>
              </a:rPr>
              <a:t>chemie</a:t>
            </a:r>
            <a:r>
              <a:rPr lang="fr-BE" sz="3000" dirty="0">
                <a:solidFill>
                  <a:srgbClr val="000000"/>
                </a:solidFill>
              </a:rPr>
              <a:t>   2 u</a:t>
            </a:r>
          </a:p>
          <a:p>
            <a:pPr marL="0" indent="0">
              <a:buNone/>
            </a:pPr>
            <a:endParaRPr lang="nl-BE" sz="2800" dirty="0" smtClean="0"/>
          </a:p>
          <a:p>
            <a:pPr lvl="1" fontAlgn="base" hangingPunct="0"/>
            <a:r>
              <a:rPr lang="nl-NL" sz="2600" dirty="0">
                <a:solidFill>
                  <a:prstClr val="black"/>
                </a:solidFill>
              </a:rPr>
              <a:t>Doorstroming:  * </a:t>
            </a:r>
            <a:r>
              <a:rPr lang="nl-NL" sz="2600" b="1" i="1" dirty="0">
                <a:solidFill>
                  <a:prstClr val="black"/>
                </a:solidFill>
              </a:rPr>
              <a:t>Moderne talen – Wetenschappen</a:t>
            </a:r>
            <a:r>
              <a:rPr lang="nl-NL" sz="2600" dirty="0">
                <a:solidFill>
                  <a:prstClr val="black"/>
                </a:solidFill>
              </a:rPr>
              <a:t/>
            </a:r>
            <a:br>
              <a:rPr lang="nl-NL" sz="2600" dirty="0">
                <a:solidFill>
                  <a:prstClr val="black"/>
                </a:solidFill>
              </a:rPr>
            </a:br>
            <a:r>
              <a:rPr lang="nl-NL" sz="2600" dirty="0">
                <a:solidFill>
                  <a:prstClr val="black"/>
                </a:solidFill>
              </a:rPr>
              <a:t>                            * </a:t>
            </a:r>
            <a:r>
              <a:rPr lang="nl-NL" sz="2600" b="1" i="1" dirty="0">
                <a:solidFill>
                  <a:prstClr val="black"/>
                </a:solidFill>
              </a:rPr>
              <a:t>Wetenschappen - Wiskunde</a:t>
            </a:r>
            <a:br>
              <a:rPr lang="nl-NL" sz="2600" b="1" i="1" dirty="0">
                <a:solidFill>
                  <a:prstClr val="black"/>
                </a:solidFill>
              </a:rPr>
            </a:br>
            <a:endParaRPr lang="nl-BE" sz="2600" b="1" i="1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5" name="Audiobesta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45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16"/>
    </mc:Choice>
    <mc:Fallback>
      <p:transition spd="slow" advTm="13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600" b="1" cap="all" dirty="0">
                <a:ln w="500">
                  <a:solidFill>
                    <a:srgbClr val="D1282E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989AAC">
                        <a:tint val="13000"/>
                      </a:srgbClr>
                    </a:gs>
                    <a:gs pos="10000">
                      <a:srgbClr val="989AAC">
                        <a:tint val="20000"/>
                      </a:srgbClr>
                    </a:gs>
                    <a:gs pos="49000">
                      <a:srgbClr val="989AAC">
                        <a:tint val="70000"/>
                      </a:srgbClr>
                    </a:gs>
                    <a:gs pos="50000">
                      <a:srgbClr val="989AAC">
                        <a:tint val="97000"/>
                      </a:srgbClr>
                    </a:gs>
                    <a:gs pos="100000">
                      <a:srgbClr val="989AAC">
                        <a:tint val="20000"/>
                      </a:srgbClr>
                    </a:gs>
                  </a:gsLst>
                  <a:lin ang="5400000" scaled="1"/>
                </a:gradFill>
                <a:latin typeface="Trebuchet MS"/>
              </a:rPr>
              <a:t>Wetenschappen, iets voor mij?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600"/>
              </a:spcBef>
              <a:buClr>
                <a:srgbClr val="D1282E"/>
              </a:buClr>
              <a:buSzPct val="73000"/>
              <a:buNone/>
            </a:pPr>
            <a:r>
              <a:rPr lang="nl-BE" sz="2400" dirty="0">
                <a:solidFill>
                  <a:srgbClr val="000000"/>
                </a:solidFill>
                <a:latin typeface="Trebuchet MS"/>
              </a:rPr>
              <a:t>Ja, want …..</a:t>
            </a:r>
          </a:p>
          <a:p>
            <a:pPr marL="274320" lvl="0" indent="-274320">
              <a:spcBef>
                <a:spcPts val="600"/>
              </a:spcBef>
              <a:buClr>
                <a:srgbClr val="D1282E"/>
              </a:buClr>
              <a:buSzPct val="73000"/>
              <a:buFont typeface="Wingdings" pitchFamily="2" charset="2"/>
              <a:buChar char="ü"/>
            </a:pPr>
            <a:r>
              <a:rPr lang="nl-BE" sz="2400" dirty="0">
                <a:solidFill>
                  <a:srgbClr val="000000"/>
                </a:solidFill>
                <a:latin typeface="Trebuchet MS"/>
              </a:rPr>
              <a:t>ik heb een uitgesproken interesse voor natuurverschijnselen en de brede werkelijkheid in de biologie, fysica en chemie.</a:t>
            </a:r>
          </a:p>
          <a:p>
            <a:pPr marL="274320" lvl="0" indent="-274320">
              <a:spcBef>
                <a:spcPts val="600"/>
              </a:spcBef>
              <a:buClr>
                <a:srgbClr val="D1282E"/>
              </a:buClr>
              <a:buSzPct val="73000"/>
              <a:buFont typeface="Wingdings" pitchFamily="2" charset="2"/>
              <a:buChar char="ü"/>
            </a:pPr>
            <a:r>
              <a:rPr lang="nl-BE" sz="2400" dirty="0">
                <a:solidFill>
                  <a:srgbClr val="000000"/>
                </a:solidFill>
                <a:latin typeface="Trebuchet MS"/>
              </a:rPr>
              <a:t>ik hou van onderzoek en experimenten.</a:t>
            </a:r>
          </a:p>
          <a:p>
            <a:pPr marL="274320" lvl="0" indent="-274320">
              <a:spcBef>
                <a:spcPts val="600"/>
              </a:spcBef>
              <a:buClr>
                <a:srgbClr val="D1282E"/>
              </a:buClr>
              <a:buSzPct val="73000"/>
              <a:buFont typeface="Wingdings" pitchFamily="2" charset="2"/>
              <a:buChar char="ü"/>
            </a:pPr>
            <a:r>
              <a:rPr lang="nl-BE" sz="2400" dirty="0">
                <a:solidFill>
                  <a:srgbClr val="000000"/>
                </a:solidFill>
                <a:latin typeface="Trebuchet MS"/>
              </a:rPr>
              <a:t>ik heb een hoog abstractievermogen en kan goed wiskundige problemen oplossen.</a:t>
            </a:r>
          </a:p>
          <a:p>
            <a:pPr marL="274320" lvl="0" indent="-274320">
              <a:spcBef>
                <a:spcPts val="600"/>
              </a:spcBef>
              <a:buClr>
                <a:srgbClr val="D1282E"/>
              </a:buClr>
              <a:buSzPct val="73000"/>
              <a:buFont typeface="Wingdings" pitchFamily="2" charset="2"/>
              <a:buChar char="ü"/>
            </a:pPr>
            <a:r>
              <a:rPr lang="nl-BE" sz="2400" dirty="0">
                <a:solidFill>
                  <a:srgbClr val="000000"/>
                </a:solidFill>
                <a:latin typeface="Trebuchet MS"/>
              </a:rPr>
              <a:t>ik zie talen als een middel om wetenschappelijke literatuur beter onder de knie te krijgen.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5" name="Audiobesta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40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88"/>
    </mc:Choice>
    <mc:Fallback>
      <p:transition spd="slow" advTm="13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ASO: LATIJN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74320" lvl="0" indent="-274320">
              <a:lnSpc>
                <a:spcPct val="90000"/>
              </a:lnSpc>
              <a:spcBef>
                <a:spcPts val="600"/>
              </a:spcBef>
              <a:buClr>
                <a:srgbClr val="D1282E"/>
              </a:buClr>
              <a:buSzPct val="73000"/>
              <a:buFont typeface="Wingdings 2"/>
              <a:buChar char=""/>
            </a:pPr>
            <a:r>
              <a:rPr lang="fr-BE" sz="2800" dirty="0">
                <a:solidFill>
                  <a:srgbClr val="000000"/>
                </a:solidFill>
              </a:rPr>
              <a:t>5 u </a:t>
            </a:r>
            <a:r>
              <a:rPr lang="fr-BE" sz="2800" dirty="0" err="1">
                <a:solidFill>
                  <a:srgbClr val="000000"/>
                </a:solidFill>
              </a:rPr>
              <a:t>Latijn</a:t>
            </a:r>
            <a:r>
              <a:rPr lang="fr-BE" sz="2800" dirty="0">
                <a:solidFill>
                  <a:srgbClr val="000000"/>
                </a:solidFill>
              </a:rPr>
              <a:t> </a:t>
            </a:r>
            <a:br>
              <a:rPr lang="fr-BE" sz="2800" dirty="0">
                <a:solidFill>
                  <a:srgbClr val="000000"/>
                </a:solidFill>
              </a:rPr>
            </a:br>
            <a:endParaRPr lang="fr-BE" sz="2800" dirty="0">
              <a:solidFill>
                <a:srgbClr val="000000"/>
              </a:solidFill>
            </a:endParaRPr>
          </a:p>
          <a:p>
            <a:pPr marL="274320" lvl="0" indent="-274320">
              <a:lnSpc>
                <a:spcPct val="90000"/>
              </a:lnSpc>
              <a:spcBef>
                <a:spcPts val="600"/>
              </a:spcBef>
              <a:buClr>
                <a:srgbClr val="D1282E"/>
              </a:buClr>
              <a:buSzPct val="73000"/>
              <a:buFont typeface="Wingdings 2"/>
              <a:buChar char=""/>
            </a:pPr>
            <a:r>
              <a:rPr lang="fr-BE" sz="2800" dirty="0">
                <a:solidFill>
                  <a:srgbClr val="000000"/>
                </a:solidFill>
              </a:rPr>
              <a:t>5 u </a:t>
            </a:r>
            <a:r>
              <a:rPr lang="fr-BE" sz="2800" dirty="0" err="1">
                <a:solidFill>
                  <a:srgbClr val="000000"/>
                </a:solidFill>
              </a:rPr>
              <a:t>wiskunde</a:t>
            </a:r>
            <a:endParaRPr lang="fr-BE" sz="2800" dirty="0">
              <a:solidFill>
                <a:srgbClr val="000000"/>
              </a:solidFill>
            </a:endParaRPr>
          </a:p>
          <a:p>
            <a:pPr marL="274320" lvl="0" indent="-274320">
              <a:lnSpc>
                <a:spcPct val="90000"/>
              </a:lnSpc>
              <a:spcBef>
                <a:spcPts val="600"/>
              </a:spcBef>
              <a:buClr>
                <a:srgbClr val="D1282E"/>
              </a:buClr>
              <a:buSzPct val="73000"/>
              <a:buNone/>
            </a:pPr>
            <a:endParaRPr lang="fr-BE" sz="2800" dirty="0">
              <a:solidFill>
                <a:srgbClr val="000000"/>
              </a:solidFill>
            </a:endParaRPr>
          </a:p>
          <a:p>
            <a:pPr marL="274320" lvl="0" indent="-274320">
              <a:lnSpc>
                <a:spcPct val="90000"/>
              </a:lnSpc>
              <a:spcBef>
                <a:spcPts val="600"/>
              </a:spcBef>
              <a:buClr>
                <a:srgbClr val="D1282E"/>
              </a:buClr>
              <a:buSzPct val="73000"/>
              <a:buFont typeface="Wingdings 2"/>
              <a:buChar char=""/>
            </a:pPr>
            <a:r>
              <a:rPr lang="fr-BE" sz="2800" dirty="0">
                <a:solidFill>
                  <a:srgbClr val="000000"/>
                </a:solidFill>
              </a:rPr>
              <a:t>3 u Frans </a:t>
            </a:r>
          </a:p>
          <a:p>
            <a:pPr marL="274320" lvl="0" indent="-274320">
              <a:lnSpc>
                <a:spcPct val="90000"/>
              </a:lnSpc>
              <a:spcBef>
                <a:spcPts val="600"/>
              </a:spcBef>
              <a:buClr>
                <a:srgbClr val="D1282E"/>
              </a:buClr>
              <a:buSzPct val="73000"/>
              <a:buFont typeface="Wingdings 2"/>
              <a:buChar char=""/>
            </a:pPr>
            <a:endParaRPr lang="fr-BE" sz="2800" dirty="0">
              <a:solidFill>
                <a:srgbClr val="000000"/>
              </a:solidFill>
            </a:endParaRPr>
          </a:p>
          <a:p>
            <a:pPr marL="274320" lvl="0" indent="-274320">
              <a:lnSpc>
                <a:spcPct val="90000"/>
              </a:lnSpc>
              <a:spcBef>
                <a:spcPts val="600"/>
              </a:spcBef>
              <a:buClr>
                <a:srgbClr val="D1282E"/>
              </a:buClr>
              <a:buSzPct val="73000"/>
              <a:buFont typeface="Wingdings 2"/>
              <a:buChar char=""/>
            </a:pPr>
            <a:r>
              <a:rPr lang="fr-BE" sz="2800" dirty="0">
                <a:solidFill>
                  <a:srgbClr val="000000"/>
                </a:solidFill>
              </a:rPr>
              <a:t>3 u </a:t>
            </a:r>
            <a:r>
              <a:rPr lang="fr-BE" sz="2800" dirty="0" err="1">
                <a:solidFill>
                  <a:srgbClr val="000000"/>
                </a:solidFill>
              </a:rPr>
              <a:t>wetenschappen</a:t>
            </a:r>
            <a:r>
              <a:rPr lang="fr-BE" sz="2800" dirty="0">
                <a:solidFill>
                  <a:srgbClr val="000000"/>
                </a:solidFill>
              </a:rPr>
              <a:t>:  - </a:t>
            </a:r>
            <a:r>
              <a:rPr lang="fr-BE" sz="2800" dirty="0" err="1">
                <a:solidFill>
                  <a:srgbClr val="000000"/>
                </a:solidFill>
              </a:rPr>
              <a:t>fysica</a:t>
            </a:r>
            <a:r>
              <a:rPr lang="fr-BE" sz="2800" dirty="0">
                <a:solidFill>
                  <a:srgbClr val="000000"/>
                </a:solidFill>
              </a:rPr>
              <a:t/>
            </a:r>
            <a:br>
              <a:rPr lang="fr-BE" sz="2800" dirty="0">
                <a:solidFill>
                  <a:srgbClr val="000000"/>
                </a:solidFill>
              </a:rPr>
            </a:br>
            <a:r>
              <a:rPr lang="fr-BE" sz="2800" dirty="0">
                <a:solidFill>
                  <a:srgbClr val="000000"/>
                </a:solidFill>
              </a:rPr>
              <a:t> 			     - biologie</a:t>
            </a:r>
            <a:br>
              <a:rPr lang="fr-BE" sz="2800" dirty="0">
                <a:solidFill>
                  <a:srgbClr val="000000"/>
                </a:solidFill>
              </a:rPr>
            </a:br>
            <a:r>
              <a:rPr lang="fr-BE" sz="2800" dirty="0">
                <a:solidFill>
                  <a:srgbClr val="000000"/>
                </a:solidFill>
              </a:rPr>
              <a:t>			     - </a:t>
            </a:r>
            <a:r>
              <a:rPr lang="fr-BE" sz="2800" dirty="0" err="1" smtClean="0">
                <a:solidFill>
                  <a:srgbClr val="000000"/>
                </a:solidFill>
              </a:rPr>
              <a:t>chemie</a:t>
            </a:r>
            <a:r>
              <a:rPr lang="fr-BE" sz="2800" dirty="0" smtClean="0">
                <a:solidFill>
                  <a:srgbClr val="000000"/>
                </a:solidFill>
              </a:rPr>
              <a:t/>
            </a:r>
            <a:br>
              <a:rPr lang="fr-BE" sz="2800" dirty="0" smtClean="0">
                <a:solidFill>
                  <a:srgbClr val="000000"/>
                </a:solidFill>
              </a:rPr>
            </a:br>
            <a:endParaRPr lang="fr-BE" sz="2800" dirty="0">
              <a:solidFill>
                <a:srgbClr val="000000"/>
              </a:solidFill>
            </a:endParaRPr>
          </a:p>
          <a:p>
            <a:pPr lvl="1" fontAlgn="base" hangingPunct="0"/>
            <a:r>
              <a:rPr lang="nl-NL" sz="2400" dirty="0">
                <a:solidFill>
                  <a:prstClr val="black"/>
                </a:solidFill>
              </a:rPr>
              <a:t>Doorstroming: * </a:t>
            </a:r>
            <a:r>
              <a:rPr lang="nl-NL" sz="2400" b="1" i="1" dirty="0">
                <a:solidFill>
                  <a:prstClr val="black"/>
                </a:solidFill>
              </a:rPr>
              <a:t>Latijn – Wiskunde</a:t>
            </a:r>
            <a:br>
              <a:rPr lang="nl-NL" sz="2400" b="1" i="1" dirty="0">
                <a:solidFill>
                  <a:prstClr val="black"/>
                </a:solidFill>
              </a:rPr>
            </a:br>
            <a:r>
              <a:rPr lang="nl-NL" sz="2400" b="1" i="1" dirty="0">
                <a:solidFill>
                  <a:prstClr val="black"/>
                </a:solidFill>
              </a:rPr>
              <a:t>                           * Latijn - Wetenschappen</a:t>
            </a:r>
            <a:r>
              <a:rPr lang="nl-NL" sz="2400" dirty="0">
                <a:solidFill>
                  <a:prstClr val="black"/>
                </a:solidFill>
              </a:rPr>
              <a:t/>
            </a:r>
            <a:br>
              <a:rPr lang="nl-NL" sz="2400" dirty="0">
                <a:solidFill>
                  <a:prstClr val="black"/>
                </a:solidFill>
              </a:rPr>
            </a:br>
            <a:endParaRPr lang="nl-BE" sz="24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5" name="Audiobesta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90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76"/>
    </mc:Choice>
    <mc:Fallback>
      <p:transition spd="slow" advTm="19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800" b="1" cap="all" dirty="0">
                <a:ln w="500">
                  <a:solidFill>
                    <a:srgbClr val="D1282E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989AAC">
                        <a:tint val="13000"/>
                      </a:srgbClr>
                    </a:gs>
                    <a:gs pos="10000">
                      <a:srgbClr val="989AAC">
                        <a:tint val="20000"/>
                      </a:srgbClr>
                    </a:gs>
                    <a:gs pos="49000">
                      <a:srgbClr val="989AAC">
                        <a:tint val="70000"/>
                      </a:srgbClr>
                    </a:gs>
                    <a:gs pos="50000">
                      <a:srgbClr val="989AAC">
                        <a:tint val="97000"/>
                      </a:srgbClr>
                    </a:gs>
                    <a:gs pos="100000">
                      <a:srgbClr val="989AAC">
                        <a:tint val="20000"/>
                      </a:srgbClr>
                    </a:gs>
                  </a:gsLst>
                  <a:lin ang="5400000" scaled="1"/>
                </a:gradFill>
                <a:latin typeface="Trebuchet MS"/>
              </a:rPr>
              <a:t>Latijn, iets voor mij?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600"/>
              </a:spcBef>
              <a:buClr>
                <a:srgbClr val="D1282E"/>
              </a:buClr>
              <a:buSzPct val="73000"/>
              <a:buNone/>
            </a:pPr>
            <a:r>
              <a:rPr lang="nl-BE" sz="2400" dirty="0">
                <a:solidFill>
                  <a:srgbClr val="000000"/>
                </a:solidFill>
                <a:latin typeface="Trebuchet MS"/>
              </a:rPr>
              <a:t>Ja, want ….</a:t>
            </a:r>
          </a:p>
          <a:p>
            <a:pPr marL="274320" lvl="0" indent="-274320">
              <a:spcBef>
                <a:spcPts val="600"/>
              </a:spcBef>
              <a:buClr>
                <a:srgbClr val="D1282E"/>
              </a:buClr>
              <a:buSzPct val="73000"/>
              <a:buFont typeface="Wingdings" pitchFamily="2" charset="2"/>
              <a:buChar char="ü"/>
            </a:pPr>
            <a:r>
              <a:rPr lang="nl-BE" sz="2400" dirty="0">
                <a:solidFill>
                  <a:srgbClr val="000000"/>
                </a:solidFill>
                <a:latin typeface="Trebuchet MS"/>
              </a:rPr>
              <a:t>ik heb interesse en aanleg voor Latijn en andere talen en voor wiskunde en wetenschappen.</a:t>
            </a:r>
          </a:p>
          <a:p>
            <a:pPr marL="274320" lvl="0" indent="-274320">
              <a:spcBef>
                <a:spcPts val="600"/>
              </a:spcBef>
              <a:buClr>
                <a:srgbClr val="D1282E"/>
              </a:buClr>
              <a:buSzPct val="73000"/>
              <a:buFont typeface="Wingdings" pitchFamily="2" charset="2"/>
              <a:buChar char="ü"/>
            </a:pPr>
            <a:r>
              <a:rPr lang="nl-BE" sz="2400" dirty="0">
                <a:solidFill>
                  <a:srgbClr val="000000"/>
                </a:solidFill>
                <a:latin typeface="Trebuchet MS"/>
              </a:rPr>
              <a:t>ik wil via teksten verder kennismaken met het denken en voelen van de Romeinen en ik wil daarom mijn taalstudie van het Latijn verder ontwikkelen.</a:t>
            </a:r>
          </a:p>
          <a:p>
            <a:pPr marL="274320" lvl="0" indent="-274320">
              <a:spcBef>
                <a:spcPts val="600"/>
              </a:spcBef>
              <a:buClr>
                <a:srgbClr val="D1282E"/>
              </a:buClr>
              <a:buSzPct val="73000"/>
              <a:buFont typeface="Wingdings" pitchFamily="2" charset="2"/>
              <a:buChar char="ü"/>
            </a:pPr>
            <a:r>
              <a:rPr lang="nl-BE" sz="2400" dirty="0">
                <a:solidFill>
                  <a:srgbClr val="000000"/>
                </a:solidFill>
                <a:latin typeface="Trebuchet MS"/>
              </a:rPr>
              <a:t>ik heb een goed geheugen en ik kan grote leerstofgehelen de baas.</a:t>
            </a:r>
          </a:p>
          <a:p>
            <a:pPr marL="274320" lvl="0" indent="-274320">
              <a:spcBef>
                <a:spcPts val="600"/>
              </a:spcBef>
              <a:buClr>
                <a:srgbClr val="D1282E"/>
              </a:buClr>
              <a:buSzPct val="73000"/>
              <a:buFont typeface="Wingdings" pitchFamily="2" charset="2"/>
              <a:buChar char="ü"/>
            </a:pPr>
            <a:r>
              <a:rPr lang="nl-BE" sz="2400" dirty="0">
                <a:solidFill>
                  <a:srgbClr val="000000"/>
                </a:solidFill>
                <a:latin typeface="Trebuchet MS"/>
              </a:rPr>
              <a:t>ik ben bereid dagelijks voldoende tijd te investeren in het doorgronden van Latijnse teksten.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5" name="Audiobesta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05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80"/>
    </mc:Choice>
    <mc:Fallback>
      <p:transition spd="slow" advTm="18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smtClean="0"/>
              <a:t>TSO: STW</a:t>
            </a:r>
            <a:br>
              <a:rPr lang="nl-BE" dirty="0" smtClean="0"/>
            </a:br>
            <a:r>
              <a:rPr lang="nl-BE" dirty="0" smtClean="0"/>
              <a:t>sociaal technische wetenschappen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274320" lvl="0" indent="-274320">
              <a:spcBef>
                <a:spcPts val="600"/>
              </a:spcBef>
              <a:buClr>
                <a:srgbClr val="D1282E"/>
              </a:buClr>
              <a:buSzPct val="73000"/>
              <a:buNone/>
            </a:pPr>
            <a:r>
              <a:rPr lang="nl-BE" sz="2400" dirty="0">
                <a:solidFill>
                  <a:srgbClr val="000000"/>
                </a:solidFill>
                <a:latin typeface="Trebuchet MS"/>
                <a:sym typeface="Wingdings" panose="05000000000000000000" pitchFamily="2" charset="2"/>
              </a:rPr>
              <a:t> </a:t>
            </a:r>
            <a:r>
              <a:rPr lang="nl-BE" sz="2400" dirty="0">
                <a:solidFill>
                  <a:srgbClr val="000000"/>
                </a:solidFill>
                <a:latin typeface="Trebuchet MS"/>
              </a:rPr>
              <a:t>natuurwetenschappen 		4</a:t>
            </a:r>
          </a:p>
          <a:p>
            <a:pPr marL="0" lvl="0" indent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nl-BE" sz="2400" dirty="0">
                <a:solidFill>
                  <a:srgbClr val="000000"/>
                </a:solidFill>
                <a:latin typeface="Trebuchet MS"/>
              </a:rPr>
              <a:t>		</a:t>
            </a:r>
            <a:r>
              <a:rPr lang="nl-BE" sz="1800" i="1" dirty="0">
                <a:solidFill>
                  <a:srgbClr val="000000"/>
                </a:solidFill>
                <a:latin typeface="Arial" charset="0"/>
              </a:rPr>
              <a:t>Chemie 	/   biologie   /   fysica   /  labo</a:t>
            </a:r>
          </a:p>
          <a:p>
            <a:pPr marL="274320" lvl="0" indent="-274320">
              <a:spcBef>
                <a:spcPts val="600"/>
              </a:spcBef>
              <a:buClr>
                <a:srgbClr val="D1282E"/>
              </a:buClr>
              <a:buSzPct val="73000"/>
              <a:buNone/>
            </a:pPr>
            <a:r>
              <a:rPr lang="nl-BE" sz="2400" dirty="0">
                <a:solidFill>
                  <a:srgbClr val="000000"/>
                </a:solidFill>
                <a:latin typeface="Trebuchet MS"/>
              </a:rPr>
              <a:t>	</a:t>
            </a:r>
          </a:p>
          <a:p>
            <a:pPr marL="274320" lvl="0" indent="-274320">
              <a:spcBef>
                <a:spcPts val="600"/>
              </a:spcBef>
              <a:buClr>
                <a:srgbClr val="D1282E"/>
              </a:buClr>
              <a:buSzPct val="73000"/>
              <a:buNone/>
            </a:pPr>
            <a:r>
              <a:rPr lang="nl-BE" sz="2400" dirty="0" smtClean="0">
                <a:solidFill>
                  <a:srgbClr val="000000"/>
                </a:solidFill>
                <a:latin typeface="Trebuchet MS"/>
                <a:sym typeface="Wingdings" panose="05000000000000000000" pitchFamily="2" charset="2"/>
              </a:rPr>
              <a:t> </a:t>
            </a:r>
            <a:r>
              <a:rPr lang="nl-BE" sz="2400" dirty="0">
                <a:solidFill>
                  <a:srgbClr val="000000"/>
                </a:solidFill>
                <a:latin typeface="Trebuchet MS"/>
              </a:rPr>
              <a:t>sociale wetenschappen		4</a:t>
            </a:r>
          </a:p>
          <a:p>
            <a:pPr marL="274320" lvl="0" indent="-274320">
              <a:spcBef>
                <a:spcPts val="600"/>
              </a:spcBef>
              <a:buClr>
                <a:srgbClr val="D1282E"/>
              </a:buClr>
              <a:buSzPct val="73000"/>
              <a:buNone/>
            </a:pPr>
            <a:endParaRPr lang="nl-BE" sz="2400" dirty="0" smtClean="0">
              <a:solidFill>
                <a:srgbClr val="000000"/>
              </a:solidFill>
              <a:latin typeface="Trebuchet MS"/>
              <a:sym typeface="Wingdings" panose="05000000000000000000" pitchFamily="2" charset="2"/>
            </a:endParaRPr>
          </a:p>
          <a:p>
            <a:pPr marL="274320" lvl="0" indent="-274320">
              <a:spcBef>
                <a:spcPts val="600"/>
              </a:spcBef>
              <a:buClr>
                <a:srgbClr val="D1282E"/>
              </a:buClr>
              <a:buSzPct val="73000"/>
              <a:buNone/>
            </a:pPr>
            <a:endParaRPr lang="nl-BE" sz="2400" dirty="0">
              <a:solidFill>
                <a:srgbClr val="000000"/>
              </a:solidFill>
              <a:latin typeface="Trebuchet MS"/>
              <a:sym typeface="Wingdings" panose="05000000000000000000" pitchFamily="2" charset="2"/>
            </a:endParaRPr>
          </a:p>
          <a:p>
            <a:pPr marL="274320" lvl="0" indent="-274320">
              <a:spcBef>
                <a:spcPts val="600"/>
              </a:spcBef>
              <a:buClr>
                <a:srgbClr val="D1282E"/>
              </a:buClr>
              <a:buSzPct val="73000"/>
              <a:buNone/>
            </a:pPr>
            <a:r>
              <a:rPr lang="nl-BE" sz="2400" dirty="0" smtClean="0">
                <a:solidFill>
                  <a:srgbClr val="000000"/>
                </a:solidFill>
                <a:latin typeface="Trebuchet MS"/>
                <a:sym typeface="Wingdings" panose="05000000000000000000" pitchFamily="2" charset="2"/>
              </a:rPr>
              <a:t> </a:t>
            </a:r>
            <a:r>
              <a:rPr lang="nl-BE" sz="2400" dirty="0">
                <a:solidFill>
                  <a:srgbClr val="000000"/>
                </a:solidFill>
                <a:latin typeface="Trebuchet MS"/>
              </a:rPr>
              <a:t>IO	     				5 	</a:t>
            </a:r>
          </a:p>
          <a:p>
            <a:pPr marL="274320" lvl="0" indent="-274320">
              <a:spcBef>
                <a:spcPts val="600"/>
              </a:spcBef>
              <a:buClr>
                <a:srgbClr val="D1282E"/>
              </a:buClr>
              <a:buSzPct val="73000"/>
              <a:buNone/>
            </a:pPr>
            <a:r>
              <a:rPr lang="nl-BE" sz="2400" dirty="0">
                <a:solidFill>
                  <a:srgbClr val="000000"/>
                </a:solidFill>
                <a:latin typeface="Trebuchet MS"/>
              </a:rPr>
              <a:t>						(+2 aanvulling)</a:t>
            </a:r>
          </a:p>
          <a:p>
            <a:pPr marL="0" lvl="0" indent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nl-BE" sz="2400" dirty="0">
                <a:solidFill>
                  <a:srgbClr val="000000"/>
                </a:solidFill>
                <a:latin typeface="Trebuchet MS"/>
              </a:rPr>
              <a:t>      </a:t>
            </a:r>
            <a:r>
              <a:rPr lang="nl-BE" sz="1800" i="1" dirty="0">
                <a:solidFill>
                  <a:srgbClr val="000000"/>
                </a:solidFill>
                <a:latin typeface="Arial" charset="0"/>
              </a:rPr>
              <a:t>Voeding		4           </a:t>
            </a:r>
            <a:r>
              <a:rPr lang="nl-BE" sz="1800" i="1" dirty="0" smtClean="0">
                <a:solidFill>
                  <a:srgbClr val="000000"/>
                </a:solidFill>
                <a:latin typeface="Arial" charset="0"/>
              </a:rPr>
              <a:t>      </a:t>
            </a:r>
            <a:r>
              <a:rPr lang="nl-BE" sz="1800" i="1" dirty="0">
                <a:solidFill>
                  <a:srgbClr val="000000"/>
                </a:solidFill>
                <a:latin typeface="Arial" charset="0"/>
              </a:rPr>
              <a:t>natuurwetenschappen      (1)</a:t>
            </a:r>
          </a:p>
          <a:p>
            <a:pPr marL="0" lvl="0" indent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nl-BE" sz="1800" i="1" dirty="0" smtClean="0">
                <a:solidFill>
                  <a:srgbClr val="000000"/>
                </a:solidFill>
                <a:latin typeface="Arial" charset="0"/>
              </a:rPr>
              <a:t>         expressie </a:t>
            </a:r>
            <a:r>
              <a:rPr lang="nl-BE" sz="1800" i="1" dirty="0">
                <a:solidFill>
                  <a:srgbClr val="000000"/>
                </a:solidFill>
                <a:latin typeface="Arial" charset="0"/>
              </a:rPr>
              <a:t>(PO)	</a:t>
            </a:r>
            <a:r>
              <a:rPr lang="nl-BE" sz="1800" i="1" dirty="0" smtClean="0">
                <a:solidFill>
                  <a:srgbClr val="000000"/>
                </a:solidFill>
                <a:latin typeface="Arial" charset="0"/>
              </a:rPr>
              <a:t>                  1</a:t>
            </a:r>
            <a:r>
              <a:rPr lang="nl-BE" sz="1800" dirty="0">
                <a:solidFill>
                  <a:srgbClr val="000000"/>
                </a:solidFill>
                <a:latin typeface="Arial" charset="0"/>
              </a:rPr>
              <a:t>	 s</a:t>
            </a:r>
            <a:r>
              <a:rPr lang="nl-BE" sz="1800" i="1" dirty="0">
                <a:solidFill>
                  <a:srgbClr val="000000"/>
                </a:solidFill>
                <a:latin typeface="Arial" charset="0"/>
              </a:rPr>
              <a:t>ociale wetenschappen    (1)</a:t>
            </a:r>
            <a:endParaRPr lang="nl-NL" sz="1800" i="1" dirty="0">
              <a:solidFill>
                <a:srgbClr val="000000"/>
              </a:solidFill>
              <a:latin typeface="Arial" charset="0"/>
            </a:endParaRPr>
          </a:p>
          <a:p>
            <a:pPr marL="274320" lvl="0" indent="-274320">
              <a:spcBef>
                <a:spcPts val="600"/>
              </a:spcBef>
              <a:buClr>
                <a:srgbClr val="D1282E"/>
              </a:buClr>
              <a:buSzPct val="73000"/>
              <a:buNone/>
            </a:pPr>
            <a:r>
              <a:rPr lang="nl-BE" sz="2400" dirty="0" smtClean="0">
                <a:solidFill>
                  <a:srgbClr val="000000"/>
                </a:solidFill>
                <a:latin typeface="Trebuchet MS"/>
              </a:rPr>
              <a:t>                                             </a:t>
            </a:r>
            <a:endParaRPr lang="nl-NL" sz="2400" dirty="0">
              <a:solidFill>
                <a:srgbClr val="000000"/>
              </a:solidFill>
              <a:latin typeface="Trebuchet MS"/>
            </a:endParaRPr>
          </a:p>
          <a:p>
            <a:pPr marL="0" indent="0">
              <a:buNone/>
            </a:pPr>
            <a:r>
              <a:rPr lang="nl-NL" sz="2400" dirty="0" smtClean="0">
                <a:solidFill>
                  <a:prstClr val="black"/>
                </a:solidFill>
              </a:rPr>
              <a:t>Doorstroming  </a:t>
            </a:r>
            <a:r>
              <a:rPr lang="nl-NL" sz="1900" b="1" i="1" dirty="0">
                <a:solidFill>
                  <a:prstClr val="black"/>
                </a:solidFill>
              </a:rPr>
              <a:t>* Sociale en Technische wetenschappen</a:t>
            </a:r>
            <a:br>
              <a:rPr lang="nl-NL" sz="1900" b="1" i="1" dirty="0">
                <a:solidFill>
                  <a:prstClr val="black"/>
                </a:solidFill>
              </a:rPr>
            </a:br>
            <a:r>
              <a:rPr lang="nl-NL" sz="1900" b="1" i="1" dirty="0">
                <a:solidFill>
                  <a:prstClr val="black"/>
                </a:solidFill>
              </a:rPr>
              <a:t>                               </a:t>
            </a:r>
            <a:r>
              <a:rPr lang="nl-NL" sz="1900" b="1" i="1" dirty="0" smtClean="0">
                <a:solidFill>
                  <a:prstClr val="black"/>
                </a:solidFill>
              </a:rPr>
              <a:t>   * Gezondheids- </a:t>
            </a:r>
            <a:r>
              <a:rPr lang="nl-NL" sz="1900" b="1" i="1" dirty="0">
                <a:solidFill>
                  <a:prstClr val="black"/>
                </a:solidFill>
              </a:rPr>
              <a:t>en welzijnswetenschappen</a:t>
            </a:r>
            <a:br>
              <a:rPr lang="nl-NL" sz="1900" b="1" i="1" dirty="0">
                <a:solidFill>
                  <a:prstClr val="black"/>
                </a:solidFill>
              </a:rPr>
            </a:br>
            <a:r>
              <a:rPr lang="nl-NL" sz="1900" b="1" i="1" dirty="0" smtClean="0">
                <a:solidFill>
                  <a:prstClr val="black"/>
                </a:solidFill>
              </a:rPr>
              <a:t>                                  * jeugd- </a:t>
            </a:r>
            <a:r>
              <a:rPr lang="nl-NL" sz="1900" b="1" i="1" dirty="0">
                <a:solidFill>
                  <a:prstClr val="black"/>
                </a:solidFill>
              </a:rPr>
              <a:t>en gehandicaptenzorg</a:t>
            </a:r>
            <a:br>
              <a:rPr lang="nl-NL" sz="1900" b="1" i="1" dirty="0">
                <a:solidFill>
                  <a:prstClr val="black"/>
                </a:solidFill>
              </a:rPr>
            </a:br>
            <a:endParaRPr lang="nl-BE" dirty="0"/>
          </a:p>
        </p:txBody>
      </p:sp>
      <p:pic>
        <p:nvPicPr>
          <p:cNvPr id="5" name="Audiobesta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31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97"/>
    </mc:Choice>
    <mc:Fallback>
      <p:transition spd="slow" advTm="17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nl-BE" sz="3800" b="1" cap="all" dirty="0">
                <a:ln w="500">
                  <a:solidFill>
                    <a:srgbClr val="D1282E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989AAC">
                        <a:tint val="13000"/>
                      </a:srgbClr>
                    </a:gs>
                    <a:gs pos="10000">
                      <a:srgbClr val="989AAC">
                        <a:tint val="20000"/>
                      </a:srgbClr>
                    </a:gs>
                    <a:gs pos="49000">
                      <a:srgbClr val="989AAC">
                        <a:tint val="70000"/>
                      </a:srgbClr>
                    </a:gs>
                    <a:gs pos="50000">
                      <a:srgbClr val="989AAC">
                        <a:tint val="97000"/>
                      </a:srgbClr>
                    </a:gs>
                    <a:gs pos="100000">
                      <a:srgbClr val="989AAC">
                        <a:tint val="20000"/>
                      </a:srgbClr>
                    </a:gs>
                  </a:gsLst>
                  <a:lin ang="5400000" scaled="1"/>
                </a:gradFill>
                <a:latin typeface="Trebuchet MS"/>
              </a:rPr>
              <a:t>STW, iets voor mij?</a:t>
            </a:r>
            <a:br>
              <a:rPr lang="nl-BE" sz="3800" b="1" cap="all" dirty="0">
                <a:ln w="500">
                  <a:solidFill>
                    <a:srgbClr val="D1282E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989AAC">
                        <a:tint val="13000"/>
                      </a:srgbClr>
                    </a:gs>
                    <a:gs pos="10000">
                      <a:srgbClr val="989AAC">
                        <a:tint val="20000"/>
                      </a:srgbClr>
                    </a:gs>
                    <a:gs pos="49000">
                      <a:srgbClr val="989AAC">
                        <a:tint val="70000"/>
                      </a:srgbClr>
                    </a:gs>
                    <a:gs pos="50000">
                      <a:srgbClr val="989AAC">
                        <a:tint val="97000"/>
                      </a:srgbClr>
                    </a:gs>
                    <a:gs pos="100000">
                      <a:srgbClr val="989AAC">
                        <a:tint val="20000"/>
                      </a:srgbClr>
                    </a:gs>
                  </a:gsLst>
                  <a:lin ang="5400000" scaled="1"/>
                </a:gradFill>
                <a:latin typeface="Trebuchet MS"/>
              </a:rPr>
            </a:b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600"/>
              </a:spcBef>
              <a:buClr>
                <a:srgbClr val="D1282E"/>
              </a:buClr>
              <a:buSzPct val="73000"/>
              <a:buNone/>
            </a:pPr>
            <a:r>
              <a:rPr lang="nl-BE" sz="2400" dirty="0">
                <a:solidFill>
                  <a:srgbClr val="000000"/>
                </a:solidFill>
                <a:latin typeface="Trebuchet MS"/>
              </a:rPr>
              <a:t>Ja, want …</a:t>
            </a:r>
          </a:p>
          <a:p>
            <a:pPr marL="274320" lvl="0" indent="-274320">
              <a:spcBef>
                <a:spcPts val="600"/>
              </a:spcBef>
              <a:buClr>
                <a:srgbClr val="D1282E"/>
              </a:buClr>
              <a:buSzPct val="73000"/>
              <a:buFont typeface="Wingdings" pitchFamily="2" charset="2"/>
              <a:buChar char="ü"/>
            </a:pPr>
            <a:r>
              <a:rPr lang="nl-BE" sz="2400" dirty="0">
                <a:solidFill>
                  <a:srgbClr val="000000"/>
                </a:solidFill>
                <a:latin typeface="Trebuchet MS"/>
              </a:rPr>
              <a:t>ik heb interesse in de praktische toepassingen van de wetenschappen.</a:t>
            </a:r>
          </a:p>
          <a:p>
            <a:pPr marL="274320" lvl="0" indent="-274320">
              <a:spcBef>
                <a:spcPts val="600"/>
              </a:spcBef>
              <a:buClr>
                <a:srgbClr val="D1282E"/>
              </a:buClr>
              <a:buSzPct val="73000"/>
              <a:buFont typeface="Wingdings" pitchFamily="2" charset="2"/>
              <a:buChar char="ü"/>
            </a:pPr>
            <a:r>
              <a:rPr lang="nl-BE" sz="2400" dirty="0">
                <a:solidFill>
                  <a:srgbClr val="000000"/>
                </a:solidFill>
                <a:latin typeface="Trebuchet MS"/>
              </a:rPr>
              <a:t>ik ben sterk geïnteresseerd in het welzijn van de mens en de samenleving.</a:t>
            </a:r>
          </a:p>
          <a:p>
            <a:pPr marL="274320" lvl="0" indent="-274320">
              <a:spcBef>
                <a:spcPts val="600"/>
              </a:spcBef>
              <a:buClr>
                <a:srgbClr val="D1282E"/>
              </a:buClr>
              <a:buSzPct val="73000"/>
              <a:buFont typeface="Wingdings" pitchFamily="2" charset="2"/>
              <a:buChar char="ü"/>
            </a:pPr>
            <a:r>
              <a:rPr lang="nl-BE" sz="2400" dirty="0">
                <a:solidFill>
                  <a:srgbClr val="000000"/>
                </a:solidFill>
                <a:latin typeface="Trebuchet MS"/>
              </a:rPr>
              <a:t>ik ben sociaal en beschik over een grote emotionele intelligentie.</a:t>
            </a:r>
          </a:p>
          <a:p>
            <a:pPr marL="274320" lvl="0" indent="-274320">
              <a:spcBef>
                <a:spcPts val="600"/>
              </a:spcBef>
              <a:buClr>
                <a:srgbClr val="D1282E"/>
              </a:buClr>
              <a:buSzPct val="73000"/>
              <a:buFont typeface="Wingdings" pitchFamily="2" charset="2"/>
              <a:buChar char="ü"/>
            </a:pPr>
            <a:r>
              <a:rPr lang="nl-BE" sz="2400" dirty="0">
                <a:solidFill>
                  <a:srgbClr val="000000"/>
                </a:solidFill>
                <a:latin typeface="Trebuchet MS"/>
              </a:rPr>
              <a:t>ik neem graag initiatief in het onderzoeken, organiseren en presenteren van allerlei praktische opdrachten.  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5" name="Audiobesta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93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11"/>
    </mc:Choice>
    <mc:Fallback>
      <p:transition spd="slow" advTm="16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B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304" y="620688"/>
            <a:ext cx="5472608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besta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73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83"/>
    </mc:Choice>
    <mc:Fallback>
      <p:transition spd="slow" advTm="19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BSO: Voeding - verzorging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>
              <a:spcBef>
                <a:spcPts val="600"/>
              </a:spcBef>
              <a:buClr>
                <a:srgbClr val="D1282E"/>
              </a:buClr>
              <a:buSzPct val="73000"/>
              <a:buNone/>
            </a:pPr>
            <a:r>
              <a:rPr lang="nl-BE" sz="3500" b="1" cap="all" dirty="0">
                <a:ln w="500">
                  <a:solidFill>
                    <a:srgbClr val="D1282E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989AAC">
                        <a:tint val="13000"/>
                      </a:srgbClr>
                    </a:gs>
                    <a:gs pos="10000">
                      <a:srgbClr val="989AAC">
                        <a:tint val="20000"/>
                      </a:srgbClr>
                    </a:gs>
                    <a:gs pos="49000">
                      <a:srgbClr val="989AAC">
                        <a:tint val="70000"/>
                      </a:srgbClr>
                    </a:gs>
                    <a:gs pos="50000">
                      <a:srgbClr val="989AAC">
                        <a:tint val="97000"/>
                      </a:srgbClr>
                    </a:gs>
                    <a:gs pos="100000">
                      <a:srgbClr val="989AAC">
                        <a:tint val="20000"/>
                      </a:srgbClr>
                    </a:gs>
                  </a:gsLst>
                  <a:lin ang="5400000" scaled="1"/>
                </a:gradFill>
                <a:ea typeface="+mj-ea"/>
                <a:cs typeface="+mj-cs"/>
              </a:rPr>
              <a:t>Beroepsgericht gedeelte </a:t>
            </a:r>
            <a:r>
              <a:rPr lang="nl-BE" sz="3500" b="1" cap="all" dirty="0" smtClean="0">
                <a:ln w="500">
                  <a:solidFill>
                    <a:srgbClr val="D1282E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989AAC">
                        <a:tint val="13000"/>
                      </a:srgbClr>
                    </a:gs>
                    <a:gs pos="10000">
                      <a:srgbClr val="989AAC">
                        <a:tint val="20000"/>
                      </a:srgbClr>
                    </a:gs>
                    <a:gs pos="49000">
                      <a:srgbClr val="989AAC">
                        <a:tint val="70000"/>
                      </a:srgbClr>
                    </a:gs>
                    <a:gs pos="50000">
                      <a:srgbClr val="989AAC">
                        <a:tint val="97000"/>
                      </a:srgbClr>
                    </a:gs>
                    <a:gs pos="100000">
                      <a:srgbClr val="989AAC">
                        <a:tint val="20000"/>
                      </a:srgbClr>
                    </a:gs>
                  </a:gsLst>
                  <a:lin ang="5400000" scaled="1"/>
                </a:gradFill>
                <a:ea typeface="+mj-ea"/>
                <a:cs typeface="+mj-cs"/>
              </a:rPr>
              <a:t>(</a:t>
            </a:r>
            <a:r>
              <a:rPr lang="nl-BE" sz="3500" b="1" cap="all" dirty="0">
                <a:ln w="500">
                  <a:solidFill>
                    <a:srgbClr val="D1282E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989AAC">
                        <a:tint val="13000"/>
                      </a:srgbClr>
                    </a:gs>
                    <a:gs pos="10000">
                      <a:srgbClr val="989AAC">
                        <a:tint val="20000"/>
                      </a:srgbClr>
                    </a:gs>
                    <a:gs pos="49000">
                      <a:srgbClr val="989AAC">
                        <a:tint val="70000"/>
                      </a:srgbClr>
                    </a:gs>
                    <a:gs pos="50000">
                      <a:srgbClr val="989AAC">
                        <a:tint val="97000"/>
                      </a:srgbClr>
                    </a:gs>
                    <a:gs pos="100000">
                      <a:srgbClr val="989AAC">
                        <a:tint val="20000"/>
                      </a:srgbClr>
                    </a:gs>
                  </a:gsLst>
                  <a:lin ang="5400000" scaled="1"/>
                </a:gradFill>
                <a:ea typeface="+mj-ea"/>
                <a:cs typeface="+mj-cs"/>
              </a:rPr>
              <a:t>16u</a:t>
            </a:r>
            <a:r>
              <a:rPr lang="nl-BE" sz="3500" b="1" cap="all" dirty="0" smtClean="0">
                <a:ln w="500">
                  <a:solidFill>
                    <a:srgbClr val="D1282E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989AAC">
                        <a:tint val="13000"/>
                      </a:srgbClr>
                    </a:gs>
                    <a:gs pos="10000">
                      <a:srgbClr val="989AAC">
                        <a:tint val="20000"/>
                      </a:srgbClr>
                    </a:gs>
                    <a:gs pos="49000">
                      <a:srgbClr val="989AAC">
                        <a:tint val="70000"/>
                      </a:srgbClr>
                    </a:gs>
                    <a:gs pos="50000">
                      <a:srgbClr val="989AAC">
                        <a:tint val="97000"/>
                      </a:srgbClr>
                    </a:gs>
                    <a:gs pos="100000">
                      <a:srgbClr val="989AAC">
                        <a:tint val="20000"/>
                      </a:srgbClr>
                    </a:gs>
                  </a:gsLst>
                  <a:lin ang="5400000" scaled="1"/>
                </a:gradFill>
                <a:ea typeface="+mj-ea"/>
                <a:cs typeface="+mj-cs"/>
              </a:rPr>
              <a:t>):</a:t>
            </a:r>
            <a:br>
              <a:rPr lang="nl-BE" sz="3500" b="1" cap="all" dirty="0" smtClean="0">
                <a:ln w="500">
                  <a:solidFill>
                    <a:srgbClr val="D1282E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989AAC">
                        <a:tint val="13000"/>
                      </a:srgbClr>
                    </a:gs>
                    <a:gs pos="10000">
                      <a:srgbClr val="989AAC">
                        <a:tint val="20000"/>
                      </a:srgbClr>
                    </a:gs>
                    <a:gs pos="49000">
                      <a:srgbClr val="989AAC">
                        <a:tint val="70000"/>
                      </a:srgbClr>
                    </a:gs>
                    <a:gs pos="50000">
                      <a:srgbClr val="989AAC">
                        <a:tint val="97000"/>
                      </a:srgbClr>
                    </a:gs>
                    <a:gs pos="100000">
                      <a:srgbClr val="989AAC">
                        <a:tint val="20000"/>
                      </a:srgbClr>
                    </a:gs>
                  </a:gsLst>
                  <a:lin ang="5400000" scaled="1"/>
                </a:gradFill>
                <a:ea typeface="+mj-ea"/>
                <a:cs typeface="+mj-cs"/>
              </a:rPr>
            </a:br>
            <a:r>
              <a:rPr lang="nl-BE" sz="3400" b="1" cap="all" dirty="0" smtClean="0">
                <a:ln w="500">
                  <a:solidFill>
                    <a:srgbClr val="D1282E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989AAC">
                        <a:tint val="13000"/>
                      </a:srgbClr>
                    </a:gs>
                    <a:gs pos="10000">
                      <a:srgbClr val="989AAC">
                        <a:tint val="20000"/>
                      </a:srgbClr>
                    </a:gs>
                    <a:gs pos="49000">
                      <a:srgbClr val="989AAC">
                        <a:tint val="70000"/>
                      </a:srgbClr>
                    </a:gs>
                    <a:gs pos="50000">
                      <a:srgbClr val="989AAC">
                        <a:tint val="97000"/>
                      </a:srgbClr>
                    </a:gs>
                    <a:gs pos="100000">
                      <a:srgbClr val="989AAC">
                        <a:tint val="20000"/>
                      </a:srgbClr>
                    </a:gs>
                  </a:gsLst>
                  <a:lin ang="5400000" scaled="1"/>
                </a:gradFill>
                <a:latin typeface="Trebuchet MS"/>
                <a:ea typeface="+mj-ea"/>
                <a:cs typeface="+mj-cs"/>
              </a:rPr>
              <a:t/>
            </a:r>
            <a:br>
              <a:rPr lang="nl-BE" sz="3400" b="1" cap="all" dirty="0" smtClean="0">
                <a:ln w="500">
                  <a:solidFill>
                    <a:srgbClr val="D1282E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989AAC">
                        <a:tint val="13000"/>
                      </a:srgbClr>
                    </a:gs>
                    <a:gs pos="10000">
                      <a:srgbClr val="989AAC">
                        <a:tint val="20000"/>
                      </a:srgbClr>
                    </a:gs>
                    <a:gs pos="49000">
                      <a:srgbClr val="989AAC">
                        <a:tint val="70000"/>
                      </a:srgbClr>
                    </a:gs>
                    <a:gs pos="50000">
                      <a:srgbClr val="989AAC">
                        <a:tint val="97000"/>
                      </a:srgbClr>
                    </a:gs>
                    <a:gs pos="100000">
                      <a:srgbClr val="989AAC">
                        <a:tint val="20000"/>
                      </a:srgbClr>
                    </a:gs>
                  </a:gsLst>
                  <a:lin ang="5400000" scaled="1"/>
                </a:gradFill>
                <a:latin typeface="Trebuchet MS"/>
                <a:ea typeface="+mj-ea"/>
                <a:cs typeface="+mj-cs"/>
              </a:rPr>
            </a:br>
            <a:endParaRPr lang="nl-BE" sz="2600" dirty="0">
              <a:solidFill>
                <a:srgbClr val="000000"/>
              </a:solidFill>
              <a:latin typeface="Trebuchet MS"/>
            </a:endParaRPr>
          </a:p>
          <a:p>
            <a:pPr marL="274320" lvl="0" indent="-274320">
              <a:spcBef>
                <a:spcPts val="600"/>
              </a:spcBef>
              <a:buClr>
                <a:srgbClr val="D1282E"/>
              </a:buClr>
              <a:buSzPct val="73000"/>
              <a:buFont typeface="Wingdings 2"/>
              <a:buChar char=""/>
            </a:pPr>
            <a:r>
              <a:rPr lang="nl-BE" sz="2800" dirty="0" err="1">
                <a:solidFill>
                  <a:srgbClr val="000000"/>
                </a:solidFill>
              </a:rPr>
              <a:t>Comp</a:t>
            </a:r>
            <a:r>
              <a:rPr lang="nl-BE" sz="2800" dirty="0">
                <a:solidFill>
                  <a:srgbClr val="000000"/>
                </a:solidFill>
              </a:rPr>
              <a:t>. 1: Zorg voor omgangsvormen en handelen (2u)</a:t>
            </a:r>
          </a:p>
          <a:p>
            <a:pPr marL="274320" lvl="0" indent="-274320">
              <a:spcBef>
                <a:spcPts val="600"/>
              </a:spcBef>
              <a:buClr>
                <a:srgbClr val="D1282E"/>
              </a:buClr>
              <a:buSzPct val="73000"/>
              <a:buFont typeface="Wingdings 2"/>
              <a:buChar char=""/>
            </a:pPr>
            <a:r>
              <a:rPr lang="nl-BE" sz="2800" dirty="0" err="1">
                <a:solidFill>
                  <a:srgbClr val="000000"/>
                </a:solidFill>
              </a:rPr>
              <a:t>Comp</a:t>
            </a:r>
            <a:r>
              <a:rPr lang="nl-BE" sz="2800" dirty="0">
                <a:solidFill>
                  <a:srgbClr val="000000"/>
                </a:solidFill>
              </a:rPr>
              <a:t>. 2: Zorg voor mens en voeding (5u)</a:t>
            </a:r>
          </a:p>
          <a:p>
            <a:pPr marL="274320" lvl="0" indent="-274320">
              <a:spcBef>
                <a:spcPts val="600"/>
              </a:spcBef>
              <a:buClr>
                <a:srgbClr val="D1282E"/>
              </a:buClr>
              <a:buSzPct val="73000"/>
              <a:buFont typeface="Wingdings 2"/>
              <a:buChar char=""/>
            </a:pPr>
            <a:r>
              <a:rPr lang="nl-BE" sz="2800" dirty="0" err="1">
                <a:solidFill>
                  <a:srgbClr val="000000"/>
                </a:solidFill>
              </a:rPr>
              <a:t>Comp</a:t>
            </a:r>
            <a:r>
              <a:rPr lang="nl-BE" sz="2800" dirty="0">
                <a:solidFill>
                  <a:srgbClr val="000000"/>
                </a:solidFill>
              </a:rPr>
              <a:t>. 3: Zorg voor een aangename omgeving (5u)</a:t>
            </a:r>
          </a:p>
          <a:p>
            <a:pPr marL="274320" lvl="0" indent="-274320">
              <a:spcBef>
                <a:spcPts val="600"/>
              </a:spcBef>
              <a:buClr>
                <a:srgbClr val="D1282E"/>
              </a:buClr>
              <a:buSzPct val="73000"/>
              <a:buFont typeface="Wingdings 2"/>
              <a:buChar char=""/>
            </a:pPr>
            <a:r>
              <a:rPr lang="nl-BE" sz="2800" dirty="0" err="1">
                <a:solidFill>
                  <a:srgbClr val="000000"/>
                </a:solidFill>
              </a:rPr>
              <a:t>Comp</a:t>
            </a:r>
            <a:r>
              <a:rPr lang="nl-BE" sz="2800" dirty="0">
                <a:solidFill>
                  <a:srgbClr val="000000"/>
                </a:solidFill>
              </a:rPr>
              <a:t>. 4: Zorg voor welzijn en gezondheid (4u)</a:t>
            </a:r>
            <a:endParaRPr lang="nl-NL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nl-BE" dirty="0" smtClean="0"/>
          </a:p>
          <a:p>
            <a:pPr lvl="1" fontAlgn="base" hangingPunct="0"/>
            <a:r>
              <a:rPr lang="nl-NL" sz="2600" dirty="0">
                <a:solidFill>
                  <a:prstClr val="black"/>
                </a:solidFill>
              </a:rPr>
              <a:t>Doorstroming: </a:t>
            </a:r>
            <a:r>
              <a:rPr lang="nl-NL" sz="2600" b="1" i="1" dirty="0">
                <a:solidFill>
                  <a:prstClr val="black"/>
                </a:solidFill>
              </a:rPr>
              <a:t>* 7</a:t>
            </a:r>
            <a:r>
              <a:rPr lang="nl-NL" sz="2600" b="1" i="1" baseline="30000" dirty="0">
                <a:solidFill>
                  <a:prstClr val="black"/>
                </a:solidFill>
              </a:rPr>
              <a:t>de</a:t>
            </a:r>
            <a:r>
              <a:rPr lang="nl-NL" sz="2600" b="1" i="1" dirty="0">
                <a:solidFill>
                  <a:prstClr val="black"/>
                </a:solidFill>
              </a:rPr>
              <a:t>  jaar Thuis- en bejaardenzorg</a:t>
            </a:r>
            <a:br>
              <a:rPr lang="nl-NL" sz="2600" b="1" i="1" dirty="0">
                <a:solidFill>
                  <a:prstClr val="black"/>
                </a:solidFill>
              </a:rPr>
            </a:br>
            <a:r>
              <a:rPr lang="nl-NL" sz="2600" b="1" i="1" dirty="0">
                <a:solidFill>
                  <a:prstClr val="black"/>
                </a:solidFill>
              </a:rPr>
              <a:t>                           *  7</a:t>
            </a:r>
            <a:r>
              <a:rPr lang="nl-NL" sz="2600" b="1" i="1" baseline="30000" dirty="0">
                <a:solidFill>
                  <a:prstClr val="black"/>
                </a:solidFill>
              </a:rPr>
              <a:t>de</a:t>
            </a:r>
            <a:r>
              <a:rPr lang="nl-NL" sz="2600" b="1" i="1" dirty="0">
                <a:solidFill>
                  <a:prstClr val="black"/>
                </a:solidFill>
              </a:rPr>
              <a:t>  Kinderzorg</a:t>
            </a:r>
            <a:br>
              <a:rPr lang="nl-NL" sz="2600" b="1" i="1" dirty="0">
                <a:solidFill>
                  <a:prstClr val="black"/>
                </a:solidFill>
              </a:rPr>
            </a:br>
            <a:endParaRPr lang="nl-BE" sz="2600" b="1" i="1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5" name="Audiobesta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276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68"/>
    </mc:Choice>
    <mc:Fallback>
      <p:transition spd="slow" advTm="17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200" b="1" cap="all" dirty="0">
                <a:ln w="500">
                  <a:solidFill>
                    <a:srgbClr val="D1282E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989AAC">
                        <a:tint val="13000"/>
                      </a:srgbClr>
                    </a:gs>
                    <a:gs pos="10000">
                      <a:srgbClr val="989AAC">
                        <a:tint val="20000"/>
                      </a:srgbClr>
                    </a:gs>
                    <a:gs pos="49000">
                      <a:srgbClr val="989AAC">
                        <a:tint val="70000"/>
                      </a:srgbClr>
                    </a:gs>
                    <a:gs pos="50000">
                      <a:srgbClr val="989AAC">
                        <a:tint val="97000"/>
                      </a:srgbClr>
                    </a:gs>
                    <a:gs pos="100000">
                      <a:srgbClr val="989AAC">
                        <a:tint val="20000"/>
                      </a:srgbClr>
                    </a:gs>
                  </a:gsLst>
                  <a:lin ang="5400000" scaled="1"/>
                </a:gradFill>
                <a:latin typeface="Trebuchet MS"/>
              </a:rPr>
              <a:t>Verzorging-voeding, iets voor mij?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600"/>
              </a:spcBef>
              <a:buClr>
                <a:srgbClr val="D1282E"/>
              </a:buClr>
              <a:buSzPct val="73000"/>
              <a:buNone/>
            </a:pPr>
            <a:r>
              <a:rPr lang="nl-BE" sz="2400" dirty="0">
                <a:solidFill>
                  <a:srgbClr val="000000"/>
                </a:solidFill>
                <a:latin typeface="Trebuchet MS"/>
              </a:rPr>
              <a:t>Ja, want …</a:t>
            </a:r>
          </a:p>
          <a:p>
            <a:pPr marL="274320" lvl="0" indent="-274320">
              <a:spcBef>
                <a:spcPts val="600"/>
              </a:spcBef>
              <a:buClr>
                <a:srgbClr val="D1282E"/>
              </a:buClr>
              <a:buSzPct val="73000"/>
              <a:buFont typeface="Wingdings" pitchFamily="2" charset="2"/>
              <a:buChar char="ü"/>
            </a:pPr>
            <a:r>
              <a:rPr lang="nl-BE" sz="2400" dirty="0">
                <a:solidFill>
                  <a:srgbClr val="000000"/>
                </a:solidFill>
                <a:latin typeface="Trebuchet MS"/>
              </a:rPr>
              <a:t>ik ben een warm en sociaal voelend iemand die zich met hart en ziel wil inzetten om kinderen en bejaarden te helpen, zowel thuis als in instellingen.</a:t>
            </a:r>
          </a:p>
          <a:p>
            <a:pPr marL="274320" lvl="0" indent="-274320">
              <a:spcBef>
                <a:spcPts val="600"/>
              </a:spcBef>
              <a:buClr>
                <a:srgbClr val="D1282E"/>
              </a:buClr>
              <a:buSzPct val="73000"/>
              <a:buFont typeface="Wingdings" pitchFamily="2" charset="2"/>
              <a:buChar char="ü"/>
            </a:pPr>
            <a:r>
              <a:rPr lang="nl-BE" sz="2400" dirty="0">
                <a:solidFill>
                  <a:srgbClr val="000000"/>
                </a:solidFill>
                <a:latin typeface="Trebuchet MS"/>
              </a:rPr>
              <a:t>ik heb interesse en aandacht voor gezonde voeding en een aangename woon- en leefsituatie.</a:t>
            </a:r>
          </a:p>
          <a:p>
            <a:pPr marL="274320" lvl="0" indent="-274320">
              <a:spcBef>
                <a:spcPts val="600"/>
              </a:spcBef>
              <a:buClr>
                <a:srgbClr val="D1282E"/>
              </a:buClr>
              <a:buSzPct val="73000"/>
              <a:buFont typeface="Wingdings" pitchFamily="2" charset="2"/>
              <a:buChar char="ü"/>
            </a:pPr>
            <a:r>
              <a:rPr lang="nl-BE" sz="2400" dirty="0">
                <a:solidFill>
                  <a:srgbClr val="000000"/>
                </a:solidFill>
                <a:latin typeface="Trebuchet MS"/>
              </a:rPr>
              <a:t>ik werk graag creatief en steek graag de handen uit de mouwen.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5" name="Audiobesta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15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61"/>
    </mc:Choice>
    <mc:Fallback>
      <p:transition spd="slow" advTm="19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sz="4000" b="1" i="1" u="sng" dirty="0"/>
              <a:t>Welke richting </a:t>
            </a:r>
            <a:r>
              <a:rPr lang="nl-NL" sz="4000" b="1" i="1" u="sng" dirty="0" smtClean="0"/>
              <a:t>ga </a:t>
            </a:r>
            <a:r>
              <a:rPr lang="nl-NL" sz="4000" b="1" i="1" u="sng" dirty="0"/>
              <a:t>ik kiezen</a:t>
            </a:r>
            <a:r>
              <a:rPr lang="nl-NL" sz="4000" b="1" i="1" u="sng" dirty="0" smtClean="0"/>
              <a:t>?</a:t>
            </a:r>
            <a:br>
              <a:rPr lang="nl-NL" sz="4000" b="1" i="1" u="sng" dirty="0" smtClean="0"/>
            </a:br>
            <a:r>
              <a:rPr lang="nl-NL" sz="4000" b="1" i="1" u="sng" dirty="0" smtClean="0"/>
              <a:t>keuzefactoren</a:t>
            </a:r>
            <a:endParaRPr lang="nl-BE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0000" lnSpcReduction="20000"/>
          </a:bodyPr>
          <a:lstStyle/>
          <a:p>
            <a:pPr marL="0" lvl="0" indent="0">
              <a:buNone/>
            </a:pPr>
            <a:r>
              <a:rPr lang="nl-NL" sz="12800" dirty="0" smtClean="0"/>
              <a:t/>
            </a:r>
            <a:br>
              <a:rPr lang="nl-NL" sz="12800" dirty="0" smtClean="0"/>
            </a:br>
            <a:endParaRPr lang="nl-NL" sz="12800" dirty="0" smtClean="0"/>
          </a:p>
          <a:p>
            <a:pPr marL="0" lvl="0" indent="0" algn="ctr">
              <a:buNone/>
            </a:pPr>
            <a:r>
              <a:rPr lang="nl-NL" sz="11100" dirty="0" smtClean="0"/>
              <a:t>Je </a:t>
            </a:r>
            <a:r>
              <a:rPr lang="nl-NL" sz="11100" dirty="0"/>
              <a:t>leerprestaties </a:t>
            </a:r>
          </a:p>
          <a:p>
            <a:pPr marL="0" lvl="0" indent="0" algn="ctr">
              <a:buNone/>
            </a:pPr>
            <a:r>
              <a:rPr lang="nl-NL" sz="11100" dirty="0" smtClean="0"/>
              <a:t> ( = je behaalde resultaten )</a:t>
            </a:r>
            <a:br>
              <a:rPr lang="nl-NL" sz="11100" dirty="0" smtClean="0"/>
            </a:br>
            <a:endParaRPr lang="nl-BE" sz="11100" dirty="0" smtClean="0"/>
          </a:p>
          <a:p>
            <a:pPr marL="0" lvl="0" indent="0" algn="ctr">
              <a:buNone/>
            </a:pPr>
            <a:r>
              <a:rPr lang="nl-NL" dirty="0"/>
              <a:t/>
            </a:r>
            <a:br>
              <a:rPr lang="nl-NL" dirty="0"/>
            </a:b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>
            <a:normAutofit fontScale="40000" lnSpcReduction="20000"/>
          </a:bodyPr>
          <a:lstStyle/>
          <a:p>
            <a:endParaRPr lang="nl-BE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46386"/>
            <a:ext cx="2880320" cy="446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43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00"/>
    </mc:Choice>
    <mc:Fallback>
      <p:transition spd="slow" advTm="38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7772400" cy="1470025"/>
          </a:xfrm>
        </p:spPr>
        <p:txBody>
          <a:bodyPr/>
          <a:lstStyle/>
          <a:p>
            <a:r>
              <a:rPr lang="nl-BE" u="sng" dirty="0" smtClean="0"/>
              <a:t>Mogelijke resultaten</a:t>
            </a:r>
            <a:endParaRPr lang="nl-BE" u="sng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25352" y="1412776"/>
            <a:ext cx="7086600" cy="4320480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BE" b="1" dirty="0" smtClean="0">
                <a:solidFill>
                  <a:schemeClr val="tx1"/>
                </a:solidFill>
              </a:rPr>
              <a:t>A-attest</a:t>
            </a:r>
            <a:r>
              <a:rPr lang="nl-BE" dirty="0" smtClean="0">
                <a:solidFill>
                  <a:schemeClr val="tx1"/>
                </a:solidFill>
              </a:rPr>
              <a:t>: geslaagd </a:t>
            </a:r>
            <a:br>
              <a:rPr lang="nl-BE" dirty="0" smtClean="0">
                <a:solidFill>
                  <a:schemeClr val="tx1"/>
                </a:solidFill>
              </a:rPr>
            </a:br>
            <a:r>
              <a:rPr lang="nl-BE" dirty="0" smtClean="0">
                <a:solidFill>
                  <a:schemeClr val="tx1"/>
                </a:solidFill>
              </a:rPr>
              <a:t> ( met/zonder advies )</a:t>
            </a:r>
            <a:br>
              <a:rPr lang="nl-BE" dirty="0" smtClean="0">
                <a:solidFill>
                  <a:schemeClr val="tx1"/>
                </a:solidFill>
              </a:rPr>
            </a:br>
            <a:endParaRPr lang="nl-BE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BE" b="1" dirty="0" smtClean="0">
                <a:solidFill>
                  <a:schemeClr val="tx1"/>
                </a:solidFill>
              </a:rPr>
              <a:t>B-attest</a:t>
            </a:r>
            <a:r>
              <a:rPr lang="nl-BE" dirty="0" smtClean="0">
                <a:solidFill>
                  <a:schemeClr val="tx1"/>
                </a:solidFill>
              </a:rPr>
              <a:t>: geslaagd met clausulering</a:t>
            </a:r>
            <a:br>
              <a:rPr lang="nl-BE" dirty="0" smtClean="0">
                <a:solidFill>
                  <a:schemeClr val="tx1"/>
                </a:solidFill>
              </a:rPr>
            </a:br>
            <a:r>
              <a:rPr lang="nl-BE" dirty="0" smtClean="0">
                <a:solidFill>
                  <a:schemeClr val="tx1"/>
                </a:solidFill>
              </a:rPr>
              <a:t>( met advies)</a:t>
            </a:r>
            <a:br>
              <a:rPr lang="nl-BE" dirty="0" smtClean="0">
                <a:solidFill>
                  <a:schemeClr val="tx1"/>
                </a:solidFill>
              </a:rPr>
            </a:br>
            <a:endParaRPr lang="nl-BE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BE" b="1" dirty="0" smtClean="0">
                <a:solidFill>
                  <a:schemeClr val="tx1"/>
                </a:solidFill>
              </a:rPr>
              <a:t>C-attest</a:t>
            </a:r>
            <a:r>
              <a:rPr lang="nl-BE" dirty="0" smtClean="0">
                <a:solidFill>
                  <a:schemeClr val="tx1"/>
                </a:solidFill>
              </a:rPr>
              <a:t>: niet geslaagd</a:t>
            </a:r>
            <a:br>
              <a:rPr lang="nl-BE" dirty="0" smtClean="0">
                <a:solidFill>
                  <a:schemeClr val="tx1"/>
                </a:solidFill>
              </a:rPr>
            </a:br>
            <a:r>
              <a:rPr lang="nl-BE" dirty="0" smtClean="0">
                <a:solidFill>
                  <a:schemeClr val="tx1"/>
                </a:solidFill>
              </a:rPr>
              <a:t>( met advies )</a:t>
            </a:r>
            <a:endParaRPr lang="nl-BE" dirty="0">
              <a:solidFill>
                <a:schemeClr val="tx1"/>
              </a:solidFill>
            </a:endParaRPr>
          </a:p>
        </p:txBody>
      </p:sp>
      <p:pic>
        <p:nvPicPr>
          <p:cNvPr id="5" name="Audiobesta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88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016"/>
    </mc:Choice>
    <mc:Fallback>
      <p:transition spd="slow" advTm="55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i="1" u="sng" dirty="0" smtClean="0"/>
              <a:t>Welke richting ga ik kiezen?</a:t>
            </a:r>
            <a:br>
              <a:rPr lang="nl-NL" b="1" i="1" u="sng" dirty="0" smtClean="0"/>
            </a:br>
            <a:r>
              <a:rPr lang="nl-NL" b="1" i="1" u="sng" dirty="0" smtClean="0"/>
              <a:t>keuzefactoren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sz="4000" dirty="0" smtClean="0"/>
          </a:p>
          <a:p>
            <a:pPr marL="0" indent="0" algn="ctr">
              <a:buNone/>
            </a:pPr>
            <a:r>
              <a:rPr lang="nl-NL" sz="3600" dirty="0" smtClean="0"/>
              <a:t>Je </a:t>
            </a:r>
            <a:r>
              <a:rPr lang="nl-NL" sz="3600" dirty="0"/>
              <a:t>leer- en </a:t>
            </a:r>
            <a:r>
              <a:rPr lang="nl-NL" sz="3600" dirty="0" smtClean="0"/>
              <a:t>studiehouding</a:t>
            </a:r>
          </a:p>
          <a:p>
            <a:pPr marL="0" indent="0" algn="ctr">
              <a:buNone/>
            </a:pPr>
            <a:r>
              <a:rPr lang="nl-NL" sz="3600" dirty="0" smtClean="0"/>
              <a:t>(= </a:t>
            </a:r>
            <a:r>
              <a:rPr lang="nl-NL" sz="3600" dirty="0"/>
              <a:t>aandacht – inzet )</a:t>
            </a:r>
            <a:br>
              <a:rPr lang="nl-NL" sz="3600" dirty="0"/>
            </a:br>
            <a:endParaRPr lang="nl-BE" sz="360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430" y="1700808"/>
            <a:ext cx="4536060" cy="432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19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96"/>
    </mc:Choice>
    <mc:Fallback>
      <p:transition spd="slow" advTm="20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i="1" u="sng" dirty="0" smtClean="0"/>
              <a:t>Welke richting ga ik kiezen?</a:t>
            </a:r>
            <a:br>
              <a:rPr lang="nl-NL" b="1" i="1" u="sng" dirty="0" smtClean="0"/>
            </a:br>
            <a:r>
              <a:rPr lang="nl-NL" b="1" i="1" u="sng" dirty="0" smtClean="0"/>
              <a:t>keuzefactoren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 dirty="0" smtClean="0">
              <a:effectLst/>
              <a:latin typeface="Arial"/>
              <a:ea typeface="Times New Roman"/>
            </a:endParaRPr>
          </a:p>
          <a:p>
            <a:pPr marL="0" indent="0">
              <a:buNone/>
            </a:pPr>
            <a:r>
              <a:rPr lang="nl-NL" sz="3600" dirty="0" smtClean="0">
                <a:effectLst/>
                <a:latin typeface="Arial"/>
                <a:ea typeface="Times New Roman"/>
              </a:rPr>
              <a:t>Je interesse en motivatie </a:t>
            </a:r>
          </a:p>
          <a:p>
            <a:pPr marL="0" indent="0">
              <a:buNone/>
            </a:pPr>
            <a:r>
              <a:rPr lang="nl-NL" sz="3600" dirty="0" smtClean="0">
                <a:effectLst/>
                <a:latin typeface="Arial"/>
                <a:ea typeface="Times New Roman"/>
              </a:rPr>
              <a:t>( = wat wil ik later worden? )</a:t>
            </a:r>
            <a:endParaRPr lang="nl-BE" sz="360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nl-B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72816"/>
            <a:ext cx="4494664" cy="369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0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08"/>
    </mc:Choice>
    <mc:Fallback>
      <p:transition spd="slow" advTm="23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u="sng" dirty="0"/>
              <a:t>1. Algemene structuur van het gewoon secundair onderwijs.</a:t>
            </a:r>
            <a:r>
              <a:rPr lang="nl-NL" dirty="0"/>
              <a:t/>
            </a:r>
            <a:br>
              <a:rPr lang="nl-NL" dirty="0"/>
            </a:br>
            <a:endParaRPr lang="nl-BE" dirty="0"/>
          </a:p>
        </p:txBody>
      </p:sp>
      <p:graphicFrame>
        <p:nvGraphicFramePr>
          <p:cNvPr id="7" name="Tijdelijke aanduiding voor inhoud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321962"/>
              </p:ext>
            </p:extLst>
          </p:nvPr>
        </p:nvGraphicFramePr>
        <p:xfrm>
          <a:off x="1331640" y="1412776"/>
          <a:ext cx="6120680" cy="72008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30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0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0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01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100" dirty="0">
                          <a:effectLst/>
                          <a:latin typeface="Arial"/>
                          <a:ea typeface="Times New Roman"/>
                        </a:rPr>
                        <a:t>Voorbereidend jaar hoger onderwijs</a:t>
                      </a:r>
                      <a:endParaRPr lang="nl-B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200" dirty="0" smtClean="0">
                          <a:effectLst/>
                          <a:latin typeface="Times New Roman"/>
                          <a:ea typeface="Times New Roman"/>
                        </a:rPr>
                        <a:t>SE-n-SE jaar</a:t>
                      </a:r>
                      <a:endParaRPr lang="nl-B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BE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SE-n-SE jaar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200" dirty="0" smtClean="0">
                          <a:effectLst/>
                          <a:latin typeface="Times New Roman"/>
                          <a:ea typeface="Times New Roman"/>
                        </a:rPr>
                        <a:t>Voorbereidend jaar hoger onderwijs</a:t>
                      </a:r>
                      <a:endParaRPr lang="nl-B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100" dirty="0">
                          <a:effectLst/>
                          <a:latin typeface="Arial"/>
                          <a:ea typeface="Times New Roman"/>
                        </a:rPr>
                        <a:t>7</a:t>
                      </a:r>
                      <a:r>
                        <a:rPr lang="nl-BE" sz="1100" baseline="30000" dirty="0">
                          <a:effectLst/>
                          <a:latin typeface="Arial"/>
                          <a:ea typeface="Times New Roman"/>
                        </a:rPr>
                        <a:t>de</a:t>
                      </a:r>
                      <a:r>
                        <a:rPr lang="nl-BE" sz="1100" dirty="0">
                          <a:effectLst/>
                          <a:latin typeface="Arial"/>
                          <a:ea typeface="Times New Roman"/>
                        </a:rPr>
                        <a:t> specialisatiejaar</a:t>
                      </a:r>
                      <a:endParaRPr lang="nl-BE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100" dirty="0">
                          <a:effectLst/>
                          <a:latin typeface="Arial"/>
                          <a:ea typeface="Times New Roman"/>
                        </a:rPr>
                        <a:t>Diploma Secundair</a:t>
                      </a:r>
                      <a:endParaRPr lang="nl-B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el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031714"/>
              </p:ext>
            </p:extLst>
          </p:nvPr>
        </p:nvGraphicFramePr>
        <p:xfrm>
          <a:off x="1331640" y="2564904"/>
          <a:ext cx="6120680" cy="93610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30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0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0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01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100" dirty="0">
                          <a:effectLst/>
                          <a:latin typeface="Arial"/>
                          <a:ea typeface="Times New Roman"/>
                        </a:rPr>
                        <a:t>6</a:t>
                      </a:r>
                      <a:r>
                        <a:rPr lang="nl-BE" sz="1100" baseline="30000" dirty="0">
                          <a:effectLst/>
                          <a:latin typeface="Arial"/>
                          <a:ea typeface="Times New Roman"/>
                        </a:rPr>
                        <a:t>de</a:t>
                      </a:r>
                      <a:r>
                        <a:rPr lang="nl-BE" sz="1100" dirty="0">
                          <a:effectLst/>
                          <a:latin typeface="Arial"/>
                          <a:ea typeface="Times New Roman"/>
                        </a:rPr>
                        <a:t> leerjaar</a:t>
                      </a:r>
                      <a:endParaRPr lang="nl-BE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100" dirty="0">
                          <a:effectLst/>
                          <a:latin typeface="Arial"/>
                          <a:ea typeface="Times New Roman"/>
                        </a:rPr>
                        <a:t>ASO</a:t>
                      </a:r>
                      <a:endParaRPr lang="nl-B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100">
                          <a:effectLst/>
                          <a:latin typeface="Arial"/>
                          <a:ea typeface="Times New Roman"/>
                        </a:rPr>
                        <a:t>6</a:t>
                      </a:r>
                      <a:r>
                        <a:rPr lang="nl-BE" sz="1100" baseline="30000">
                          <a:effectLst/>
                          <a:latin typeface="Arial"/>
                          <a:ea typeface="Times New Roman"/>
                        </a:rPr>
                        <a:t>de</a:t>
                      </a:r>
                      <a:r>
                        <a:rPr lang="nl-BE" sz="1100">
                          <a:effectLst/>
                          <a:latin typeface="Arial"/>
                          <a:ea typeface="Times New Roman"/>
                        </a:rPr>
                        <a:t> leerjaar</a:t>
                      </a:r>
                      <a:endParaRPr lang="nl-BE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100">
                          <a:effectLst/>
                          <a:latin typeface="Arial"/>
                          <a:ea typeface="Times New Roman"/>
                        </a:rPr>
                        <a:t>TSO</a:t>
                      </a:r>
                      <a:endParaRPr lang="nl-B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100">
                          <a:effectLst/>
                          <a:latin typeface="Arial"/>
                          <a:ea typeface="Times New Roman"/>
                        </a:rPr>
                        <a:t>6</a:t>
                      </a:r>
                      <a:r>
                        <a:rPr lang="nl-BE" sz="1100" baseline="30000">
                          <a:effectLst/>
                          <a:latin typeface="Arial"/>
                          <a:ea typeface="Times New Roman"/>
                        </a:rPr>
                        <a:t>de</a:t>
                      </a:r>
                      <a:r>
                        <a:rPr lang="nl-BE" sz="1100">
                          <a:effectLst/>
                          <a:latin typeface="Arial"/>
                          <a:ea typeface="Times New Roman"/>
                        </a:rPr>
                        <a:t> leerjaar</a:t>
                      </a:r>
                      <a:endParaRPr lang="nl-BE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100">
                          <a:effectLst/>
                          <a:latin typeface="Arial"/>
                          <a:ea typeface="Times New Roman"/>
                        </a:rPr>
                        <a:t>KSO</a:t>
                      </a:r>
                      <a:endParaRPr lang="nl-B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100">
                          <a:effectLst/>
                          <a:latin typeface="Arial"/>
                          <a:ea typeface="Times New Roman"/>
                        </a:rPr>
                        <a:t>6</a:t>
                      </a:r>
                      <a:r>
                        <a:rPr lang="nl-BE" sz="1100" baseline="30000">
                          <a:effectLst/>
                          <a:latin typeface="Arial"/>
                          <a:ea typeface="Times New Roman"/>
                        </a:rPr>
                        <a:t>de</a:t>
                      </a:r>
                      <a:r>
                        <a:rPr lang="nl-BE" sz="1100">
                          <a:effectLst/>
                          <a:latin typeface="Arial"/>
                          <a:ea typeface="Times New Roman"/>
                        </a:rPr>
                        <a:t> leerjaar</a:t>
                      </a:r>
                      <a:br>
                        <a:rPr lang="nl-BE" sz="1100">
                          <a:effectLst/>
                          <a:latin typeface="Arial"/>
                          <a:ea typeface="Times New Roman"/>
                        </a:rPr>
                      </a:br>
                      <a:r>
                        <a:rPr lang="nl-BE" sz="1100">
                          <a:effectLst/>
                          <a:latin typeface="Arial"/>
                          <a:ea typeface="Times New Roman"/>
                        </a:rPr>
                        <a:t>BSO</a:t>
                      </a:r>
                      <a:endParaRPr lang="nl-B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10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r>
                        <a:rPr lang="nl-BE" sz="1100" baseline="30000">
                          <a:effectLst/>
                          <a:latin typeface="Arial"/>
                          <a:ea typeface="Times New Roman"/>
                        </a:rPr>
                        <a:t>de</a:t>
                      </a:r>
                      <a:r>
                        <a:rPr lang="nl-BE" sz="1100">
                          <a:effectLst/>
                          <a:latin typeface="Arial"/>
                          <a:ea typeface="Times New Roman"/>
                        </a:rPr>
                        <a:t> leerjaar</a:t>
                      </a:r>
                      <a:endParaRPr lang="nl-BE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100">
                          <a:effectLst/>
                          <a:latin typeface="Arial"/>
                          <a:ea typeface="Times New Roman"/>
                        </a:rPr>
                        <a:t>ASO</a:t>
                      </a:r>
                      <a:endParaRPr lang="nl-B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10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r>
                        <a:rPr lang="nl-BE" sz="1100" baseline="30000">
                          <a:effectLst/>
                          <a:latin typeface="Arial"/>
                          <a:ea typeface="Times New Roman"/>
                        </a:rPr>
                        <a:t>de</a:t>
                      </a:r>
                      <a:r>
                        <a:rPr lang="nl-BE" sz="1100">
                          <a:effectLst/>
                          <a:latin typeface="Arial"/>
                          <a:ea typeface="Times New Roman"/>
                        </a:rPr>
                        <a:t> leerjaar</a:t>
                      </a:r>
                      <a:endParaRPr lang="nl-BE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100">
                          <a:effectLst/>
                          <a:latin typeface="Arial"/>
                          <a:ea typeface="Times New Roman"/>
                        </a:rPr>
                        <a:t>TSO</a:t>
                      </a:r>
                      <a:endParaRPr lang="nl-B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10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r>
                        <a:rPr lang="nl-BE" sz="1100" baseline="30000">
                          <a:effectLst/>
                          <a:latin typeface="Arial"/>
                          <a:ea typeface="Times New Roman"/>
                        </a:rPr>
                        <a:t>de</a:t>
                      </a:r>
                      <a:r>
                        <a:rPr lang="nl-BE" sz="1100">
                          <a:effectLst/>
                          <a:latin typeface="Arial"/>
                          <a:ea typeface="Times New Roman"/>
                        </a:rPr>
                        <a:t> leerjaar</a:t>
                      </a:r>
                      <a:endParaRPr lang="nl-BE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100">
                          <a:effectLst/>
                          <a:latin typeface="Arial"/>
                          <a:ea typeface="Times New Roman"/>
                        </a:rPr>
                        <a:t>KSO</a:t>
                      </a:r>
                      <a:endParaRPr lang="nl-B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100" dirty="0">
                          <a:effectLst/>
                          <a:latin typeface="Arial"/>
                          <a:ea typeface="Times New Roman"/>
                        </a:rPr>
                        <a:t>5</a:t>
                      </a:r>
                      <a:r>
                        <a:rPr lang="nl-BE" sz="1100" baseline="30000" dirty="0">
                          <a:effectLst/>
                          <a:latin typeface="Arial"/>
                          <a:ea typeface="Times New Roman"/>
                        </a:rPr>
                        <a:t>de</a:t>
                      </a:r>
                      <a:r>
                        <a:rPr lang="nl-BE" sz="1100" dirty="0">
                          <a:effectLst/>
                          <a:latin typeface="Arial"/>
                          <a:ea typeface="Times New Roman"/>
                        </a:rPr>
                        <a:t> leerjaar</a:t>
                      </a:r>
                      <a:endParaRPr lang="nl-BE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100" dirty="0">
                          <a:effectLst/>
                          <a:latin typeface="Arial"/>
                          <a:ea typeface="Times New Roman"/>
                        </a:rPr>
                        <a:t>BSO</a:t>
                      </a:r>
                      <a:endParaRPr lang="nl-B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809755"/>
              </p:ext>
            </p:extLst>
          </p:nvPr>
        </p:nvGraphicFramePr>
        <p:xfrm>
          <a:off x="1331640" y="4005064"/>
          <a:ext cx="6120680" cy="8640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30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0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0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01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100" dirty="0">
                          <a:effectLst/>
                          <a:latin typeface="Arial"/>
                          <a:ea typeface="Times New Roman"/>
                        </a:rPr>
                        <a:t>4</a:t>
                      </a:r>
                      <a:r>
                        <a:rPr lang="nl-BE" sz="1100" baseline="30000" dirty="0">
                          <a:effectLst/>
                          <a:latin typeface="Arial"/>
                          <a:ea typeface="Times New Roman"/>
                        </a:rPr>
                        <a:t>de</a:t>
                      </a:r>
                      <a:r>
                        <a:rPr lang="nl-BE" sz="1100" dirty="0">
                          <a:effectLst/>
                          <a:latin typeface="Arial"/>
                          <a:ea typeface="Times New Roman"/>
                        </a:rPr>
                        <a:t> leerjaar</a:t>
                      </a:r>
                      <a:endParaRPr lang="nl-BE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100" dirty="0">
                          <a:effectLst/>
                          <a:latin typeface="Arial"/>
                          <a:ea typeface="Times New Roman"/>
                        </a:rPr>
                        <a:t>ASO</a:t>
                      </a:r>
                      <a:endParaRPr lang="nl-B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100" dirty="0">
                          <a:effectLst/>
                          <a:latin typeface="Arial"/>
                          <a:ea typeface="Times New Roman"/>
                        </a:rPr>
                        <a:t>4</a:t>
                      </a:r>
                      <a:r>
                        <a:rPr lang="nl-BE" sz="1100" baseline="30000" dirty="0">
                          <a:effectLst/>
                          <a:latin typeface="Arial"/>
                          <a:ea typeface="Times New Roman"/>
                        </a:rPr>
                        <a:t>de</a:t>
                      </a:r>
                      <a:r>
                        <a:rPr lang="nl-BE" sz="1100" dirty="0">
                          <a:effectLst/>
                          <a:latin typeface="Arial"/>
                          <a:ea typeface="Times New Roman"/>
                        </a:rPr>
                        <a:t> leerjaar</a:t>
                      </a:r>
                      <a:endParaRPr lang="nl-BE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100" dirty="0">
                          <a:effectLst/>
                          <a:latin typeface="Arial"/>
                          <a:ea typeface="Times New Roman"/>
                        </a:rPr>
                        <a:t>TSO</a:t>
                      </a:r>
                      <a:endParaRPr lang="nl-B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100">
                          <a:effectLst/>
                          <a:latin typeface="Arial"/>
                          <a:ea typeface="Times New Roman"/>
                        </a:rPr>
                        <a:t>4</a:t>
                      </a:r>
                      <a:r>
                        <a:rPr lang="nl-BE" sz="1100" baseline="30000">
                          <a:effectLst/>
                          <a:latin typeface="Arial"/>
                          <a:ea typeface="Times New Roman"/>
                        </a:rPr>
                        <a:t>de</a:t>
                      </a:r>
                      <a:r>
                        <a:rPr lang="nl-BE" sz="1100">
                          <a:effectLst/>
                          <a:latin typeface="Arial"/>
                          <a:ea typeface="Times New Roman"/>
                        </a:rPr>
                        <a:t> leerjaar</a:t>
                      </a:r>
                      <a:endParaRPr lang="nl-BE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100">
                          <a:effectLst/>
                          <a:latin typeface="Arial"/>
                          <a:ea typeface="Times New Roman"/>
                        </a:rPr>
                        <a:t>KSO</a:t>
                      </a:r>
                      <a:endParaRPr lang="nl-B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100">
                          <a:effectLst/>
                          <a:latin typeface="Arial"/>
                          <a:ea typeface="Times New Roman"/>
                        </a:rPr>
                        <a:t>4</a:t>
                      </a:r>
                      <a:r>
                        <a:rPr lang="nl-BE" sz="1100" baseline="30000">
                          <a:effectLst/>
                          <a:latin typeface="Arial"/>
                          <a:ea typeface="Times New Roman"/>
                        </a:rPr>
                        <a:t>de</a:t>
                      </a:r>
                      <a:r>
                        <a:rPr lang="nl-BE" sz="1100">
                          <a:effectLst/>
                          <a:latin typeface="Arial"/>
                          <a:ea typeface="Times New Roman"/>
                        </a:rPr>
                        <a:t> leerjaar</a:t>
                      </a:r>
                      <a:br>
                        <a:rPr lang="nl-BE" sz="1100">
                          <a:effectLst/>
                          <a:latin typeface="Arial"/>
                          <a:ea typeface="Times New Roman"/>
                        </a:rPr>
                      </a:br>
                      <a:r>
                        <a:rPr lang="nl-BE" sz="1100">
                          <a:effectLst/>
                          <a:latin typeface="Arial"/>
                          <a:ea typeface="Times New Roman"/>
                        </a:rPr>
                        <a:t>BSO</a:t>
                      </a:r>
                      <a:endParaRPr lang="nl-B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100"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r>
                        <a:rPr lang="nl-BE" sz="1100" baseline="30000">
                          <a:effectLst/>
                          <a:latin typeface="Arial"/>
                          <a:ea typeface="Times New Roman"/>
                        </a:rPr>
                        <a:t>de</a:t>
                      </a:r>
                      <a:r>
                        <a:rPr lang="nl-BE" sz="1100">
                          <a:effectLst/>
                          <a:latin typeface="Arial"/>
                          <a:ea typeface="Times New Roman"/>
                        </a:rPr>
                        <a:t> leerjaar</a:t>
                      </a:r>
                      <a:endParaRPr lang="nl-BE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100">
                          <a:effectLst/>
                          <a:latin typeface="Arial"/>
                          <a:ea typeface="Times New Roman"/>
                        </a:rPr>
                        <a:t>ASO</a:t>
                      </a:r>
                      <a:endParaRPr lang="nl-B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100"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r>
                        <a:rPr lang="nl-BE" sz="1100" baseline="30000">
                          <a:effectLst/>
                          <a:latin typeface="Arial"/>
                          <a:ea typeface="Times New Roman"/>
                        </a:rPr>
                        <a:t>de</a:t>
                      </a:r>
                      <a:r>
                        <a:rPr lang="nl-BE" sz="1100">
                          <a:effectLst/>
                          <a:latin typeface="Arial"/>
                          <a:ea typeface="Times New Roman"/>
                        </a:rPr>
                        <a:t> leerjaar</a:t>
                      </a:r>
                      <a:endParaRPr lang="nl-BE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100">
                          <a:effectLst/>
                          <a:latin typeface="Arial"/>
                          <a:ea typeface="Times New Roman"/>
                        </a:rPr>
                        <a:t>TSO</a:t>
                      </a:r>
                      <a:endParaRPr lang="nl-B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100"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r>
                        <a:rPr lang="nl-BE" sz="1100" baseline="30000">
                          <a:effectLst/>
                          <a:latin typeface="Arial"/>
                          <a:ea typeface="Times New Roman"/>
                        </a:rPr>
                        <a:t>de</a:t>
                      </a:r>
                      <a:r>
                        <a:rPr lang="nl-BE" sz="1100">
                          <a:effectLst/>
                          <a:latin typeface="Arial"/>
                          <a:ea typeface="Times New Roman"/>
                        </a:rPr>
                        <a:t> leerjaar</a:t>
                      </a:r>
                      <a:endParaRPr lang="nl-BE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100">
                          <a:effectLst/>
                          <a:latin typeface="Arial"/>
                          <a:ea typeface="Times New Roman"/>
                        </a:rPr>
                        <a:t>KSO</a:t>
                      </a:r>
                      <a:endParaRPr lang="nl-B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100" dirty="0"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r>
                        <a:rPr lang="nl-BE" sz="1100" baseline="30000" dirty="0">
                          <a:effectLst/>
                          <a:latin typeface="Arial"/>
                          <a:ea typeface="Times New Roman"/>
                        </a:rPr>
                        <a:t>de</a:t>
                      </a:r>
                      <a:r>
                        <a:rPr lang="nl-BE" sz="1100" dirty="0">
                          <a:effectLst/>
                          <a:latin typeface="Arial"/>
                          <a:ea typeface="Times New Roman"/>
                        </a:rPr>
                        <a:t> leerjaar</a:t>
                      </a:r>
                      <a:endParaRPr lang="nl-BE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100" dirty="0">
                          <a:effectLst/>
                          <a:latin typeface="Arial"/>
                          <a:ea typeface="Times New Roman"/>
                        </a:rPr>
                        <a:t>BSO</a:t>
                      </a:r>
                      <a:endParaRPr lang="nl-B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el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001633"/>
              </p:ext>
            </p:extLst>
          </p:nvPr>
        </p:nvGraphicFramePr>
        <p:xfrm>
          <a:off x="1331640" y="5517232"/>
          <a:ext cx="6192688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632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01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80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100">
                          <a:effectLst/>
                          <a:latin typeface="Arial"/>
                          <a:ea typeface="Times New Roman"/>
                        </a:rPr>
                        <a:t>2</a:t>
                      </a:r>
                      <a:r>
                        <a:rPr lang="nl-BE" sz="1100" baseline="30000">
                          <a:effectLst/>
                          <a:latin typeface="Arial"/>
                          <a:ea typeface="Times New Roman"/>
                        </a:rPr>
                        <a:t>de</a:t>
                      </a:r>
                      <a:r>
                        <a:rPr lang="nl-BE" sz="1100">
                          <a:effectLst/>
                          <a:latin typeface="Arial"/>
                          <a:ea typeface="Times New Roman"/>
                        </a:rPr>
                        <a:t> leerjaar met opties</a:t>
                      </a:r>
                      <a:endParaRPr lang="nl-B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BE" sz="1100">
                          <a:effectLst/>
                          <a:latin typeface="Arial"/>
                          <a:ea typeface="Times New Roman"/>
                        </a:rPr>
                        <a:t>Beroepsvoorberei-dend leerjaar</a:t>
                      </a:r>
                      <a:endParaRPr lang="nl-B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0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100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r>
                        <a:rPr lang="nl-BE" sz="1100" baseline="30000">
                          <a:effectLst/>
                          <a:latin typeface="Arial"/>
                          <a:ea typeface="Times New Roman"/>
                        </a:rPr>
                        <a:t>ste</a:t>
                      </a:r>
                      <a:r>
                        <a:rPr lang="nl-BE" sz="1100">
                          <a:effectLst/>
                          <a:latin typeface="Arial"/>
                          <a:ea typeface="Times New Roman"/>
                        </a:rPr>
                        <a:t> leerjaar A met keuzegedeeltes</a:t>
                      </a:r>
                      <a:endParaRPr lang="nl-B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BE" sz="1100" dirty="0">
                          <a:effectLst/>
                          <a:latin typeface="Arial"/>
                          <a:ea typeface="Times New Roman"/>
                        </a:rPr>
                        <a:t>1</a:t>
                      </a:r>
                      <a:r>
                        <a:rPr lang="nl-BE" sz="1100" baseline="30000" dirty="0">
                          <a:effectLst/>
                          <a:latin typeface="Arial"/>
                          <a:ea typeface="Times New Roman"/>
                        </a:rPr>
                        <a:t>ste</a:t>
                      </a:r>
                      <a:r>
                        <a:rPr lang="nl-BE" sz="1100" dirty="0">
                          <a:effectLst/>
                          <a:latin typeface="Arial"/>
                          <a:ea typeface="Times New Roman"/>
                        </a:rPr>
                        <a:t> leerjaar B</a:t>
                      </a:r>
                      <a:endParaRPr lang="nl-B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Audiobesta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53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44"/>
    </mc:Choice>
    <mc:Fallback>
      <p:transition spd="slow" advTm="19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/>
          <a:lstStyle/>
          <a:p>
            <a:r>
              <a:rPr lang="nl-BE" u="sng" dirty="0"/>
              <a:t>2. Kenmerken onderwijsvormen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BE" b="1" i="1" u="sng" dirty="0"/>
              <a:t>ASO: </a:t>
            </a:r>
            <a:endParaRPr lang="nl-BE" b="1" u="sng" dirty="0"/>
          </a:p>
          <a:p>
            <a:pPr lvl="0"/>
            <a:r>
              <a:rPr lang="nl-NL" dirty="0"/>
              <a:t>Je kiest nog geen beroep. </a:t>
            </a:r>
            <a:endParaRPr lang="nl-BE" dirty="0"/>
          </a:p>
          <a:p>
            <a:pPr lvl="0"/>
            <a:r>
              <a:rPr lang="nl-NL" dirty="0"/>
              <a:t>Je krijgt algemene vakken: wiskunde, moderne talen, wetenschappen, Latijn, economie … </a:t>
            </a:r>
            <a:endParaRPr lang="nl-BE" dirty="0"/>
          </a:p>
          <a:p>
            <a:pPr lvl="0" fontAlgn="base" hangingPunct="0"/>
            <a:r>
              <a:rPr lang="nl-NL" dirty="0"/>
              <a:t>Je krijgt theorie.                                                     </a:t>
            </a:r>
            <a:r>
              <a:rPr lang="nl-BE" dirty="0"/>
              <a:t> </a:t>
            </a:r>
          </a:p>
          <a:p>
            <a:pPr lvl="0" fontAlgn="base" hangingPunct="0"/>
            <a:r>
              <a:rPr lang="nl-NL" dirty="0"/>
              <a:t>Je studeert minimum twee uur per dag.</a:t>
            </a:r>
            <a:r>
              <a:rPr lang="nl-BE" dirty="0"/>
              <a:t> </a:t>
            </a:r>
          </a:p>
          <a:p>
            <a:r>
              <a:rPr lang="nl-NL" dirty="0"/>
              <a:t>Je studeert na het zesde jaar voort in het hoger onderwijs. </a:t>
            </a:r>
            <a:br>
              <a:rPr lang="nl-NL" dirty="0"/>
            </a:br>
            <a:endParaRPr lang="nl-BE" dirty="0"/>
          </a:p>
        </p:txBody>
      </p:sp>
      <p:pic>
        <p:nvPicPr>
          <p:cNvPr id="5" name="Audiobesta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31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08"/>
    </mc:Choice>
    <mc:Fallback>
      <p:transition spd="slow" advTm="22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nl-BE" u="sng" dirty="0"/>
              <a:t>2. Kenmerken onderwijsvormen</a:t>
            </a:r>
            <a:br>
              <a:rPr lang="nl-BE" u="sng" dirty="0"/>
            </a:b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4525963"/>
          </a:xfrm>
        </p:spPr>
        <p:txBody>
          <a:bodyPr>
            <a:noAutofit/>
          </a:bodyPr>
          <a:lstStyle/>
          <a:p>
            <a:pPr marL="0" indent="0" fontAlgn="base" hangingPunct="0">
              <a:buNone/>
            </a:pPr>
            <a:r>
              <a:rPr lang="nl-BE" sz="3000" b="1" u="sng" dirty="0"/>
              <a:t>TSO:</a:t>
            </a:r>
          </a:p>
          <a:p>
            <a:pPr lvl="0" fontAlgn="base" hangingPunct="0"/>
            <a:r>
              <a:rPr lang="nl-BE" sz="3000" dirty="0"/>
              <a:t>Je krijgt algemene vakken. </a:t>
            </a:r>
          </a:p>
          <a:p>
            <a:pPr lvl="0" fontAlgn="base" hangingPunct="0"/>
            <a:r>
              <a:rPr lang="nl-NL" sz="3000" dirty="0"/>
              <a:t>Je verwerft technologisch inzicht via de technische vakken. </a:t>
            </a:r>
            <a:endParaRPr lang="nl-BE" sz="3000" dirty="0"/>
          </a:p>
          <a:p>
            <a:pPr lvl="0" fontAlgn="base" hangingPunct="0"/>
            <a:r>
              <a:rPr lang="nl-NL" sz="3000" dirty="0"/>
              <a:t>Je oefent in de praktijk (</a:t>
            </a:r>
            <a:r>
              <a:rPr lang="nl-NL" sz="3000" dirty="0" err="1"/>
              <a:t>vb.werkplaats</a:t>
            </a:r>
            <a:r>
              <a:rPr lang="nl-NL" sz="3000" dirty="0"/>
              <a:t>, computerklas of keuken …). </a:t>
            </a:r>
            <a:endParaRPr lang="nl-BE" sz="3000" dirty="0"/>
          </a:p>
          <a:p>
            <a:pPr lvl="0" fontAlgn="base" hangingPunct="0"/>
            <a:r>
              <a:rPr lang="nl-NL" sz="3000" dirty="0"/>
              <a:t>Je studeert, maar bent ook graag praktisch bezig. </a:t>
            </a:r>
            <a:endParaRPr lang="nl-BE" sz="3000" dirty="0"/>
          </a:p>
          <a:p>
            <a:pPr lvl="0" fontAlgn="base" hangingPunct="0"/>
            <a:r>
              <a:rPr lang="nl-NL" sz="3000" dirty="0"/>
              <a:t>Studierichtingen met veel uren praktijk bereiden veeleer voor op een beroep. </a:t>
            </a:r>
            <a:endParaRPr lang="nl-BE" sz="3000" dirty="0"/>
          </a:p>
          <a:p>
            <a:pPr lvl="0" fontAlgn="base" hangingPunct="0"/>
            <a:r>
              <a:rPr lang="nl-NL" sz="3000" dirty="0"/>
              <a:t>Studierichtingen met meer uren algemene en technische vakken bereiden meer voor op verder studeren. </a:t>
            </a:r>
            <a:endParaRPr lang="nl-BE" sz="3000" dirty="0"/>
          </a:p>
          <a:p>
            <a:pPr marL="0" indent="0">
              <a:buNone/>
            </a:pPr>
            <a:endParaRPr lang="nl-BE" sz="3000" dirty="0"/>
          </a:p>
        </p:txBody>
      </p:sp>
      <p:pic>
        <p:nvPicPr>
          <p:cNvPr id="5" name="Audiobesta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70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28"/>
    </mc:Choice>
    <mc:Fallback>
      <p:transition spd="slow" advTm="24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1242</Words>
  <Application>Microsoft Office PowerPoint</Application>
  <PresentationFormat>Diavoorstelling (4:3)</PresentationFormat>
  <Paragraphs>177</Paragraphs>
  <Slides>21</Slides>
  <Notes>4</Notes>
  <HiddenSlides>0</HiddenSlides>
  <MMClips>21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8" baseType="lpstr">
      <vt:lpstr>Arial</vt:lpstr>
      <vt:lpstr>Calibri</vt:lpstr>
      <vt:lpstr>Times New Roman</vt:lpstr>
      <vt:lpstr>Trebuchet MS</vt:lpstr>
      <vt:lpstr>Wingdings</vt:lpstr>
      <vt:lpstr>Wingdings 2</vt:lpstr>
      <vt:lpstr>Kantoorthema</vt:lpstr>
      <vt:lpstr>PowerPoint-presentatie</vt:lpstr>
      <vt:lpstr>PowerPoint-presentatie</vt:lpstr>
      <vt:lpstr>Welke richting ga ik kiezen? keuzefactoren</vt:lpstr>
      <vt:lpstr>Mogelijke resultaten</vt:lpstr>
      <vt:lpstr>Welke richting ga ik kiezen? keuzefactoren</vt:lpstr>
      <vt:lpstr>Welke richting ga ik kiezen? keuzefactoren</vt:lpstr>
      <vt:lpstr>1. Algemene structuur van het gewoon secundair onderwijs. </vt:lpstr>
      <vt:lpstr>2. Kenmerken onderwijsvormen</vt:lpstr>
      <vt:lpstr>2. Kenmerken onderwijsvormen </vt:lpstr>
      <vt:lpstr>2. Kenmerken onderwijsvormen </vt:lpstr>
      <vt:lpstr>2. Kenmerken onderwijsvormen </vt:lpstr>
      <vt:lpstr>ASO: ECONOMIE</vt:lpstr>
      <vt:lpstr>Economie, iets voor mij?</vt:lpstr>
      <vt:lpstr>ASO: WETENSCHAPPEN</vt:lpstr>
      <vt:lpstr>Wetenschappen, iets voor mij?</vt:lpstr>
      <vt:lpstr>ASO: LATIJN</vt:lpstr>
      <vt:lpstr>Latijn, iets voor mij?</vt:lpstr>
      <vt:lpstr>TSO: STW sociaal technische wetenschappen</vt:lpstr>
      <vt:lpstr>STW, iets voor mij? </vt:lpstr>
      <vt:lpstr>BSO: Voeding - verzorging</vt:lpstr>
      <vt:lpstr>Verzorging-voeding, iets voor mij?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gert</dc:creator>
  <cp:lastModifiedBy>Gert Cayenberghs</cp:lastModifiedBy>
  <cp:revision>13</cp:revision>
  <dcterms:created xsi:type="dcterms:W3CDTF">2015-04-18T10:03:39Z</dcterms:created>
  <dcterms:modified xsi:type="dcterms:W3CDTF">2020-03-31T12:05:24Z</dcterms:modified>
</cp:coreProperties>
</file>